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1"/>
  </p:sldMasterIdLst>
  <p:notesMasterIdLst>
    <p:notesMasterId r:id="rId3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32"/>
      <p:bold r:id="rId33"/>
      <p:italic r:id="rId34"/>
      <p:boldItalic r:id="rId35"/>
    </p:embeddedFont>
    <p:embeddedFont>
      <p:font typeface="Century Gothic" panose="020B0502020202020204" pitchFamily="34" charset="0"/>
      <p:regular r:id="rId36"/>
      <p:bold r:id="rId37"/>
      <p:italic r:id="rId38"/>
      <p:boldItalic r:id="rId39"/>
    </p:embeddedFont>
    <p:embeddedFont>
      <p:font typeface="Consolas" panose="020B0609020204030204" pitchFamily="49" charset="0"/>
      <p:regular r:id="rId40"/>
      <p:bold r:id="rId41"/>
      <p:italic r:id="rId42"/>
      <p:boldItalic r:id="rId43"/>
    </p:embeddedFont>
    <p:embeddedFont>
      <p:font typeface="Roboto" panose="02000000000000000000" pitchFamily="2" charset="0"/>
      <p:regular r:id="rId44"/>
      <p:bold r:id="rId45"/>
      <p:italic r:id="rId46"/>
      <p:boldItalic r:id="rId47"/>
    </p:embeddedFont>
    <p:embeddedFont>
      <p:font typeface="Roboto Slab" pitchFamily="2" charset="0"/>
      <p:regular r:id="rId48"/>
      <p:bold r:id="rId4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21" d="100"/>
          <a:sy n="121" d="100"/>
        </p:scale>
        <p:origin x="90" y="472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font" Target="fonts/font11.fntdata"/><Relationship Id="rId47" Type="http://schemas.openxmlformats.org/officeDocument/2006/relationships/font" Target="fonts/font16.fntdata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font" Target="fonts/font14.fntdata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4" Type="http://schemas.openxmlformats.org/officeDocument/2006/relationships/font" Target="fonts/font13.fntdata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font" Target="fonts/font12.fntdata"/><Relationship Id="rId48" Type="http://schemas.openxmlformats.org/officeDocument/2006/relationships/font" Target="fonts/font17.fntdata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openxmlformats.org/officeDocument/2006/relationships/font" Target="fonts/font15.fntdata"/><Relationship Id="rId20" Type="http://schemas.openxmlformats.org/officeDocument/2006/relationships/slide" Target="slides/slide19.xml"/><Relationship Id="rId41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49" Type="http://schemas.openxmlformats.org/officeDocument/2006/relationships/font" Target="fonts/font1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0590763ead_11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g20590763ead_1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0590763ead_0_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20590763ead_0_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0590763ead_11_5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g20590763ead_11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0590763ead_0_35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g20590763ead_0_3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0590763ead_11_6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g20590763ead_1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20590763ead_0_40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g20590763ead_0_4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20590763ead_0_45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g20590763ead_0_4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20590763ead_0_4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g20590763ead_0_4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20590763ead_0_4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g20590763ead_0_4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20590763ead_11_17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g20590763ead_11_1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20590763ead_0_39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g20590763ead_0_3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0590763ead_11_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g20590763ead_11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20590763ead_0_37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g20590763ead_0_3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20590763ead_0_36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g20590763ead_0_3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20590763ead_0_2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20590763ead_0_2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20590763ead_11_19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g20590763ead_11_1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20590763ead_0_29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g20590763ead_0_2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20590763ead_0_3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20590763ead_0_3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20590763ead_11_2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" name="Google Shape;389;g20590763ead_11_2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20590763ea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20590763ea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20590763ead_11_2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" name="Google Shape;402;g20590763ead_11_2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20590763ead_0_28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6" name="Google Shape;426;g20590763ead_0_2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0590763ead_11_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g20590763ead_11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0590763ead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20590763ead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0590763ead_0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20590763ead_0_2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0590763ead_0_3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20590763ead_0_3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0590763ead_0_2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20590763ead_0_2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0590763ead_11_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g20590763ead_11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0590763ead_0_4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20590763ead_0_4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jp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1524800" y="672606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accent5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1" name="Google Shape;11;p2"/>
          <p:cNvSpPr/>
          <p:nvPr/>
        </p:nvSpPr>
        <p:spPr>
          <a:xfrm rot="10800000">
            <a:off x="6537563" y="33429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accent5"/>
            </a:solidFill>
            <a:prstDash val="solid"/>
            <a:miter lim="8000"/>
            <a:headEnd type="none" w="sm" len="sm"/>
            <a:tailEnd type="none" w="sm" len="sm"/>
          </a:ln>
        </p:spPr>
      </p:sp>
      <p:cxnSp>
        <p:nvCxnSpPr>
          <p:cNvPr id="12" name="Google Shape;12;p2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ulti Color Two Column">
  <p:cSld name="TITLE_AND_TWO_COLUMNS_1">
    <p:bg>
      <p:bgPr>
        <a:solidFill>
          <a:schemeClr val="accent4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/>
          <p:nvPr/>
        </p:nvSpPr>
        <p:spPr>
          <a:xfrm>
            <a:off x="4387800" y="-75"/>
            <a:ext cx="4756200" cy="5143500"/>
          </a:xfrm>
          <a:prstGeom prst="rect">
            <a:avLst/>
          </a:prstGeom>
          <a:solidFill>
            <a:schemeClr val="dk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6" name="Google Shape;56;p11"/>
          <p:cNvCxnSpPr/>
          <p:nvPr/>
        </p:nvCxnSpPr>
        <p:spPr>
          <a:xfrm>
            <a:off x="423088" y="871084"/>
            <a:ext cx="424800" cy="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7" name="Google Shape;57;p11"/>
          <p:cNvSpPr txBox="1">
            <a:spLocks noGrp="1"/>
          </p:cNvSpPr>
          <p:nvPr>
            <p:ph type="title"/>
          </p:nvPr>
        </p:nvSpPr>
        <p:spPr>
          <a:xfrm>
            <a:off x="387900" y="184975"/>
            <a:ext cx="4174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1"/>
          <p:cNvSpPr txBox="1">
            <a:spLocks noGrp="1"/>
          </p:cNvSpPr>
          <p:nvPr>
            <p:ph type="body" idx="1"/>
          </p:nvPr>
        </p:nvSpPr>
        <p:spPr>
          <a:xfrm>
            <a:off x="387900" y="1489825"/>
            <a:ext cx="39999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59" name="Google Shape;59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>
            <a:spLocks noGrp="1"/>
          </p:cNvSpPr>
          <p:nvPr>
            <p:ph type="title"/>
          </p:nvPr>
        </p:nvSpPr>
        <p:spPr>
          <a:xfrm>
            <a:off x="387900" y="239600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4" name="Google Shape;64;p13"/>
          <p:cNvCxnSpPr/>
          <p:nvPr/>
        </p:nvCxnSpPr>
        <p:spPr>
          <a:xfrm>
            <a:off x="489218" y="1412277"/>
            <a:ext cx="3315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5" name="Google Shape;65;p13"/>
          <p:cNvSpPr txBox="1">
            <a:spLocks noGrp="1"/>
          </p:cNvSpPr>
          <p:nvPr>
            <p:ph type="title"/>
          </p:nvPr>
        </p:nvSpPr>
        <p:spPr>
          <a:xfrm>
            <a:off x="3879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body" idx="1"/>
          </p:nvPr>
        </p:nvSpPr>
        <p:spPr>
          <a:xfrm>
            <a:off x="387900" y="1594025"/>
            <a:ext cx="2808000" cy="268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70" name="Google Shape;70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3" name="Google Shape;73;p15"/>
          <p:cNvCxnSpPr/>
          <p:nvPr/>
        </p:nvCxnSpPr>
        <p:spPr>
          <a:xfrm>
            <a:off x="5029675" y="4495503"/>
            <a:ext cx="540900" cy="0"/>
          </a:xfrm>
          <a:prstGeom prst="straightConnector1">
            <a:avLst/>
          </a:prstGeom>
          <a:noFill/>
          <a:ln w="381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4" name="Google Shape;74;p15"/>
          <p:cNvSpPr txBox="1">
            <a:spLocks noGrp="1"/>
          </p:cNvSpPr>
          <p:nvPr>
            <p:ph type="title"/>
          </p:nvPr>
        </p:nvSpPr>
        <p:spPr>
          <a:xfrm>
            <a:off x="265500" y="1209075"/>
            <a:ext cx="4045200" cy="15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endParaRPr/>
          </a:p>
        </p:txBody>
      </p:sp>
      <p:sp>
        <p:nvSpPr>
          <p:cNvPr id="75" name="Google Shape;75;p15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76" name="Google Shape;76;p15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7" name="Google Shape;77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arning Goals">
  <p:cSld name="SECTION_TITLE_AND_DESCRIPTION_1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0" name="Google Shape;80;p16"/>
          <p:cNvCxnSpPr/>
          <p:nvPr/>
        </p:nvCxnSpPr>
        <p:spPr>
          <a:xfrm>
            <a:off x="4887750" y="4520328"/>
            <a:ext cx="3940500" cy="0"/>
          </a:xfrm>
          <a:prstGeom prst="straightConnector1">
            <a:avLst/>
          </a:prstGeom>
          <a:noFill/>
          <a:ln w="381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1" name="Google Shape;81;p16"/>
          <p:cNvSpPr txBox="1">
            <a:spLocks noGrp="1"/>
          </p:cNvSpPr>
          <p:nvPr>
            <p:ph type="title"/>
          </p:nvPr>
        </p:nvSpPr>
        <p:spPr>
          <a:xfrm>
            <a:off x="265500" y="724200"/>
            <a:ext cx="4045200" cy="15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endParaRPr/>
          </a:p>
        </p:txBody>
      </p:sp>
      <p:sp>
        <p:nvSpPr>
          <p:cNvPr id="82" name="Google Shape;82;p16"/>
          <p:cNvSpPr txBox="1">
            <a:spLocks noGrp="1"/>
          </p:cNvSpPr>
          <p:nvPr>
            <p:ph type="body" idx="1"/>
          </p:nvPr>
        </p:nvSpPr>
        <p:spPr>
          <a:xfrm>
            <a:off x="4939500" y="1409825"/>
            <a:ext cx="3837000" cy="28704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3" name="Google Shape;83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4" name="Google Shape;84;p16"/>
          <p:cNvCxnSpPr/>
          <p:nvPr/>
        </p:nvCxnSpPr>
        <p:spPr>
          <a:xfrm>
            <a:off x="265500" y="2230503"/>
            <a:ext cx="540900" cy="0"/>
          </a:xfrm>
          <a:prstGeom prst="straightConnector1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85" name="Google Shape;85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31950" y="2372950"/>
            <a:ext cx="3912299" cy="260819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 txBox="1">
            <a:spLocks noGrp="1"/>
          </p:cNvSpPr>
          <p:nvPr>
            <p:ph type="body" idx="1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1pPr>
          </a:lstStyle>
          <a:p>
            <a:endParaRPr/>
          </a:p>
        </p:txBody>
      </p:sp>
      <p:sp>
        <p:nvSpPr>
          <p:cNvPr id="88" name="Google Shape;88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cap">
  <p:cSld name="CAPTION_ONLY_1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>
            <a:spLocks noGrp="1"/>
          </p:cNvSpPr>
          <p:nvPr>
            <p:ph type="body" idx="1"/>
          </p:nvPr>
        </p:nvSpPr>
        <p:spPr>
          <a:xfrm>
            <a:off x="319500" y="3998150"/>
            <a:ext cx="5998800" cy="5988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91" name="Google Shape;91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2" name="Google Shape;92;p18"/>
          <p:cNvSpPr txBox="1">
            <a:spLocks noGrp="1"/>
          </p:cNvSpPr>
          <p:nvPr>
            <p:ph type="title"/>
          </p:nvPr>
        </p:nvSpPr>
        <p:spPr>
          <a:xfrm>
            <a:off x="319500" y="3119250"/>
            <a:ext cx="7655400" cy="85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endParaRPr/>
          </a:p>
        </p:txBody>
      </p:sp>
      <p:pic>
        <p:nvPicPr>
          <p:cNvPr id="93" name="Google Shape;93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48700" y="152400"/>
            <a:ext cx="2971225" cy="303185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94" name="Google Shape;9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72325" y="472438"/>
            <a:ext cx="2172525" cy="239177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95" name="Google Shape;9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7250" y="769925"/>
            <a:ext cx="3194350" cy="179682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ransition Slide">
  <p:cSld name="BIG_NUMBER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9"/>
          <p:cNvSpPr/>
          <p:nvPr/>
        </p:nvSpPr>
        <p:spPr>
          <a:xfrm>
            <a:off x="150" y="5076825"/>
            <a:ext cx="9143700" cy="66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19"/>
          <p:cNvSpPr txBox="1">
            <a:spLocks noGrp="1"/>
          </p:cNvSpPr>
          <p:nvPr>
            <p:ph type="title" hasCustomPrompt="1"/>
          </p:nvPr>
        </p:nvSpPr>
        <p:spPr>
          <a:xfrm>
            <a:off x="387900" y="1152450"/>
            <a:ext cx="8368200" cy="15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200"/>
              <a:buNone/>
              <a:defRPr sz="8200">
                <a:solidFill>
                  <a:schemeClr val="accent5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9" name="Google Shape;99;p19"/>
          <p:cNvSpPr txBox="1">
            <a:spLocks noGrp="1"/>
          </p:cNvSpPr>
          <p:nvPr>
            <p:ph type="body" idx="1"/>
          </p:nvPr>
        </p:nvSpPr>
        <p:spPr>
          <a:xfrm>
            <a:off x="387900" y="2919450"/>
            <a:ext cx="8368200" cy="10716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0" name="Google Shape;100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01" name="Google Shape;101;p19"/>
          <p:cNvCxnSpPr/>
          <p:nvPr/>
        </p:nvCxnSpPr>
        <p:spPr>
          <a:xfrm>
            <a:off x="2601750" y="2636278"/>
            <a:ext cx="3940500" cy="0"/>
          </a:xfrm>
          <a:prstGeom prst="straightConnector1">
            <a:avLst/>
          </a:prstGeom>
          <a:noFill/>
          <a:ln w="3810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Google Shape;16;p3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1" descr="Tag=AccentColor&#10;Flavor=Light&#10;Target=Fill"/>
          <p:cNvSpPr/>
          <p:nvPr/>
        </p:nvSpPr>
        <p:spPr>
          <a:xfrm flipH="1">
            <a:off x="1" y="236333"/>
            <a:ext cx="2266157" cy="1076582"/>
          </a:xfrm>
          <a:custGeom>
            <a:avLst/>
            <a:gdLst/>
            <a:ahLst/>
            <a:cxnLst/>
            <a:rect l="l" t="t" r="r" b="b"/>
            <a:pathLst>
              <a:path w="3021543" h="1435442" extrusionOk="0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6" name="Google Shape;106;p21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entury Gothic"/>
              <a:buNone/>
              <a:defRPr sz="3000" i="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21"/>
          <p:cNvSpPr txBox="1">
            <a:spLocks noGrp="1"/>
          </p:cNvSpPr>
          <p:nvPr>
            <p:ph type="body" idx="1"/>
          </p:nvPr>
        </p:nvSpPr>
        <p:spPr>
          <a:xfrm>
            <a:off x="628650" y="1508760"/>
            <a:ext cx="7886700" cy="312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619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  <a:defRPr b="1"/>
            </a:lvl1pPr>
            <a:lvl2pPr marL="914400" lvl="1" indent="-3175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marL="1371600" lvl="2" indent="-3175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marL="1828800" lvl="3" indent="-3175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marL="2286000" lvl="4" indent="-3175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8" name="Google Shape;108;p2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09" name="Google Shape;109;p2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10" name="Google Shape;110;p2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2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300" cy="12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22"/>
          <p:cNvSpPr txBox="1">
            <a:spLocks noGrp="1"/>
          </p:cNvSpPr>
          <p:nvPr>
            <p:ph type="body" idx="1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810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  <a:defRPr sz="2400"/>
            </a:lvl1pPr>
            <a:lvl2pPr marL="914400" lvl="1" indent="-36195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100"/>
              <a:buChar char="○"/>
              <a:defRPr sz="2100"/>
            </a:lvl2pPr>
            <a:lvl3pPr marL="1371600" lvl="2" indent="-3429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/>
            </a:lvl3pPr>
            <a:lvl4pPr marL="1828800" lvl="3" indent="-32385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  <a:defRPr sz="1500"/>
            </a:lvl4pPr>
            <a:lvl5pPr marL="2286000" lvl="4" indent="-32385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  <a:defRPr sz="1500"/>
            </a:lvl5pPr>
            <a:lvl6pPr marL="2743200" lvl="5" indent="-32385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Char char="■"/>
              <a:defRPr sz="1500"/>
            </a:lvl6pPr>
            <a:lvl7pPr marL="3200400" lvl="6" indent="-32385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  <a:defRPr sz="1500"/>
            </a:lvl7pPr>
            <a:lvl8pPr marL="3657600" lvl="7" indent="-32385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  <a:defRPr sz="1500"/>
            </a:lvl8pPr>
            <a:lvl9pPr marL="4114800" lvl="8" indent="-323850" algn="l" rtl="0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500"/>
              <a:buChar char="■"/>
              <a:defRPr sz="1500"/>
            </a:lvl9pPr>
          </a:lstStyle>
          <a:p>
            <a:endParaRPr/>
          </a:p>
        </p:txBody>
      </p:sp>
      <p:sp>
        <p:nvSpPr>
          <p:cNvPr id="114" name="Google Shape;114;p22"/>
          <p:cNvSpPr txBox="1">
            <a:spLocks noGrp="1"/>
          </p:cNvSpPr>
          <p:nvPr>
            <p:ph type="body" idx="2"/>
          </p:nvPr>
        </p:nvSpPr>
        <p:spPr>
          <a:xfrm>
            <a:off x="629841" y="1543050"/>
            <a:ext cx="2949300" cy="28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 rtl="0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3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18" name="Google Shape;118;p23"/>
          <p:cNvSpPr txBox="1">
            <a:spLocks noGrp="1"/>
          </p:cNvSpPr>
          <p:nvPr>
            <p:ph type="body" idx="2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_HEADER_1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>
            <a:spLocks noGrp="1"/>
          </p:cNvSpPr>
          <p:nvPr>
            <p:ph type="title"/>
          </p:nvPr>
        </p:nvSpPr>
        <p:spPr>
          <a:xfrm>
            <a:off x="623888" y="1282303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4"/>
          <p:cNvSpPr txBox="1">
            <a:spLocks noGrp="1"/>
          </p:cNvSpPr>
          <p:nvPr>
            <p:ph type="body" idx="1"/>
          </p:nvPr>
        </p:nvSpPr>
        <p:spPr>
          <a:xfrm>
            <a:off x="623888" y="3442097"/>
            <a:ext cx="7886700" cy="11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marL="1828800" lvl="3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 rtl="0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_HEADER_2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5"/>
          <p:cNvSpPr txBox="1"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24" name="Google Shape;124;p25"/>
          <p:cNvSpPr txBox="1">
            <a:spLocks noGrp="1"/>
          </p:cNvSpPr>
          <p:nvPr>
            <p:ph type="body" idx="1"/>
          </p:nvPr>
        </p:nvSpPr>
        <p:spPr>
          <a:xfrm>
            <a:off x="623888" y="3442097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Google Shape;19;p4"/>
          <p:cNvCxnSpPr/>
          <p:nvPr/>
        </p:nvCxnSpPr>
        <p:spPr>
          <a:xfrm>
            <a:off x="482638" y="925709"/>
            <a:ext cx="424800" cy="0"/>
          </a:xfrm>
          <a:prstGeom prst="straightConnector1">
            <a:avLst/>
          </a:prstGeom>
          <a:noFill/>
          <a:ln w="381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387900" y="239600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387900" y="1116950"/>
            <a:ext cx="8368200" cy="345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nnouncements">
  <p:cSld name="TITLE_AND_BODY_2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/>
          <p:nvPr/>
        </p:nvSpPr>
        <p:spPr>
          <a:xfrm>
            <a:off x="4581900" y="75"/>
            <a:ext cx="4562100" cy="51435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4" name="Google Shape;24;p5"/>
          <p:cNvCxnSpPr/>
          <p:nvPr/>
        </p:nvCxnSpPr>
        <p:spPr>
          <a:xfrm>
            <a:off x="482638" y="925709"/>
            <a:ext cx="424800" cy="0"/>
          </a:xfrm>
          <a:prstGeom prst="straightConnector1">
            <a:avLst/>
          </a:prstGeom>
          <a:noFill/>
          <a:ln w="381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387900" y="239600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387900" y="1116950"/>
            <a:ext cx="4194000" cy="345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pic>
        <p:nvPicPr>
          <p:cNvPr id="27" name="Google Shape;27;p5"/>
          <p:cNvPicPr preferRelativeResize="0"/>
          <p:nvPr/>
        </p:nvPicPr>
        <p:blipFill rotWithShape="1">
          <a:blip r:embed="rId2">
            <a:alphaModFix/>
          </a:blip>
          <a:srcRect l="16827" t="11127" r="8778" b="5829"/>
          <a:stretch/>
        </p:blipFill>
        <p:spPr>
          <a:xfrm>
            <a:off x="5090100" y="999064"/>
            <a:ext cx="3545700" cy="3145523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reen Text">
  <p:cSld name="TITLE_AND_BODY_1">
    <p:bg>
      <p:bgPr>
        <a:solidFill>
          <a:schemeClr val="accent2"/>
        </a:solidFill>
        <a:effectLst/>
      </p:bgPr>
    </p:bg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Google Shape;29;p6"/>
          <p:cNvCxnSpPr/>
          <p:nvPr/>
        </p:nvCxnSpPr>
        <p:spPr>
          <a:xfrm>
            <a:off x="482638" y="925709"/>
            <a:ext cx="4248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387900" y="239600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body" idx="1"/>
          </p:nvPr>
        </p:nvSpPr>
        <p:spPr>
          <a:xfrm>
            <a:off x="387900" y="1116950"/>
            <a:ext cx="8368200" cy="345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al Text">
  <p:cSld name="TITLE_AND_BODY_1_1">
    <p:bg>
      <p:bgPr>
        <a:solidFill>
          <a:schemeClr val="accent3"/>
        </a:solid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Google Shape;34;p7"/>
          <p:cNvCxnSpPr/>
          <p:nvPr/>
        </p:nvCxnSpPr>
        <p:spPr>
          <a:xfrm>
            <a:off x="482638" y="925709"/>
            <a:ext cx="424800" cy="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5" name="Google Shape;35;p7"/>
          <p:cNvSpPr txBox="1">
            <a:spLocks noGrp="1"/>
          </p:cNvSpPr>
          <p:nvPr>
            <p:ph type="title"/>
          </p:nvPr>
        </p:nvSpPr>
        <p:spPr>
          <a:xfrm>
            <a:off x="387900" y="239600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body" idx="1"/>
          </p:nvPr>
        </p:nvSpPr>
        <p:spPr>
          <a:xfrm>
            <a:off x="387900" y="1116950"/>
            <a:ext cx="8368200" cy="345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ue Text">
  <p:cSld name="TITLE_AND_BODY_1_1_1">
    <p:bg>
      <p:bgPr>
        <a:solidFill>
          <a:schemeClr val="accent1"/>
        </a:solid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Google Shape;39;p8"/>
          <p:cNvCxnSpPr/>
          <p:nvPr/>
        </p:nvCxnSpPr>
        <p:spPr>
          <a:xfrm>
            <a:off x="482638" y="925709"/>
            <a:ext cx="424800" cy="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0" name="Google Shape;40;p8"/>
          <p:cNvSpPr txBox="1">
            <a:spLocks noGrp="1"/>
          </p:cNvSpPr>
          <p:nvPr>
            <p:ph type="title"/>
          </p:nvPr>
        </p:nvSpPr>
        <p:spPr>
          <a:xfrm>
            <a:off x="387900" y="239600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8"/>
          <p:cNvSpPr txBox="1">
            <a:spLocks noGrp="1"/>
          </p:cNvSpPr>
          <p:nvPr>
            <p:ph type="body" idx="1"/>
          </p:nvPr>
        </p:nvSpPr>
        <p:spPr>
          <a:xfrm>
            <a:off x="387900" y="1116950"/>
            <a:ext cx="8368200" cy="345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ue Text 1">
  <p:cSld name="TITLE_AND_BODY_1_1_1_1">
    <p:bg>
      <p:bgPr>
        <a:solidFill>
          <a:schemeClr val="lt2"/>
        </a:solid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Google Shape;44;p9"/>
          <p:cNvCxnSpPr/>
          <p:nvPr/>
        </p:nvCxnSpPr>
        <p:spPr>
          <a:xfrm>
            <a:off x="482638" y="925709"/>
            <a:ext cx="4248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5" name="Google Shape;45;p9"/>
          <p:cNvSpPr txBox="1">
            <a:spLocks noGrp="1"/>
          </p:cNvSpPr>
          <p:nvPr>
            <p:ph type="title"/>
          </p:nvPr>
        </p:nvSpPr>
        <p:spPr>
          <a:xfrm>
            <a:off x="387900" y="239600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body" idx="1"/>
          </p:nvPr>
        </p:nvSpPr>
        <p:spPr>
          <a:xfrm>
            <a:off x="387900" y="1116950"/>
            <a:ext cx="8368200" cy="345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>
                <a:solidFill>
                  <a:schemeClr val="dk2"/>
                </a:solidFill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9" name="Google Shape;49;p10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0" name="Google Shape;50;p10"/>
          <p:cNvSpPr txBox="1">
            <a:spLocks noGrp="1"/>
          </p:cNvSpPr>
          <p:nvPr>
            <p:ph type="title"/>
          </p:nvPr>
        </p:nvSpPr>
        <p:spPr>
          <a:xfrm>
            <a:off x="387900" y="239600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0"/>
          <p:cNvSpPr txBox="1">
            <a:spLocks noGrp="1"/>
          </p:cNvSpPr>
          <p:nvPr>
            <p:ph type="body" idx="1"/>
          </p:nvPr>
        </p:nvSpPr>
        <p:spPr>
          <a:xfrm>
            <a:off x="387900" y="1489825"/>
            <a:ext cx="39999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52" name="Google Shape;52;p10"/>
          <p:cNvSpPr txBox="1">
            <a:spLocks noGrp="1"/>
          </p:cNvSpPr>
          <p:nvPr>
            <p:ph type="body" idx="2"/>
          </p:nvPr>
        </p:nvSpPr>
        <p:spPr>
          <a:xfrm>
            <a:off x="4756200" y="1489825"/>
            <a:ext cx="39999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53" name="Google Shape;5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arina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87900" y="239600"/>
            <a:ext cx="8368200" cy="6861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6.jpg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7" Type="http://schemas.openxmlformats.org/officeDocument/2006/relationships/image" Target="../media/image1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cics110.github.io/main/information/staff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cics110.github.io/main/information/syllabus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6"/>
          <p:cNvSpPr txBox="1">
            <a:spLocks noGrp="1"/>
          </p:cNvSpPr>
          <p:nvPr>
            <p:ph type="title"/>
          </p:nvPr>
        </p:nvSpPr>
        <p:spPr>
          <a:xfrm>
            <a:off x="307175" y="921150"/>
            <a:ext cx="2997900" cy="12552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en" sz="3600"/>
              <a:t>Welcome to CICS 110</a:t>
            </a:r>
            <a:endParaRPr sz="1100"/>
          </a:p>
        </p:txBody>
      </p:sp>
      <p:pic>
        <p:nvPicPr>
          <p:cNvPr id="130" name="Google Shape;13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6898" y="921150"/>
            <a:ext cx="5281725" cy="321855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31" name="Google Shape;131;p26"/>
          <p:cNvSpPr txBox="1">
            <a:spLocks noGrp="1"/>
          </p:cNvSpPr>
          <p:nvPr>
            <p:ph type="body" idx="1"/>
          </p:nvPr>
        </p:nvSpPr>
        <p:spPr>
          <a:xfrm>
            <a:off x="578000" y="4347099"/>
            <a:ext cx="7886700" cy="6102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</a:rPr>
              <a:t>Today: An introduction to the class, computers, and python!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32" name="Google Shape;132;p26"/>
          <p:cNvSpPr txBox="1">
            <a:spLocks noGrp="1"/>
          </p:cNvSpPr>
          <p:nvPr>
            <p:ph type="title"/>
          </p:nvPr>
        </p:nvSpPr>
        <p:spPr>
          <a:xfrm>
            <a:off x="307175" y="2634125"/>
            <a:ext cx="2997900" cy="12552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en" sz="2100"/>
              <a:t>Slides: Kobi Falus</a:t>
            </a:r>
            <a:endParaRPr sz="2100"/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en" sz="2100"/>
              <a:t>Edited: Cole A. Reilly</a:t>
            </a:r>
            <a:endParaRPr sz="21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5"/>
          <p:cNvSpPr txBox="1">
            <a:spLocks noGrp="1"/>
          </p:cNvSpPr>
          <p:nvPr>
            <p:ph type="title"/>
          </p:nvPr>
        </p:nvSpPr>
        <p:spPr>
          <a:xfrm>
            <a:off x="387900" y="1152450"/>
            <a:ext cx="8368200" cy="15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Computer Model</a:t>
            </a:r>
            <a:endParaRPr sz="8200"/>
          </a:p>
        </p:txBody>
      </p:sp>
      <p:sp>
        <p:nvSpPr>
          <p:cNvPr id="191" name="Google Shape;191;p35"/>
          <p:cNvSpPr txBox="1">
            <a:spLocks noGrp="1"/>
          </p:cNvSpPr>
          <p:nvPr>
            <p:ph type="body" idx="1"/>
          </p:nvPr>
        </p:nvSpPr>
        <p:spPr>
          <a:xfrm>
            <a:off x="387900" y="2919450"/>
            <a:ext cx="8368200" cy="107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What truly is a computer? How do we represent them?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6"/>
          <p:cNvSpPr txBox="1">
            <a:spLocks noGrp="1"/>
          </p:cNvSpPr>
          <p:nvPr>
            <p:ph type="title"/>
          </p:nvPr>
        </p:nvSpPr>
        <p:spPr>
          <a:xfrm>
            <a:off x="3879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 sz="3200"/>
              <a:t>What is a computer?</a:t>
            </a:r>
            <a:endParaRPr sz="3200"/>
          </a:p>
        </p:txBody>
      </p:sp>
      <p:sp>
        <p:nvSpPr>
          <p:cNvPr id="197" name="Google Shape;197;p36"/>
          <p:cNvSpPr txBox="1">
            <a:spLocks noGrp="1"/>
          </p:cNvSpPr>
          <p:nvPr>
            <p:ph type="body" idx="1"/>
          </p:nvPr>
        </p:nvSpPr>
        <p:spPr>
          <a:xfrm>
            <a:off x="387900" y="1594025"/>
            <a:ext cx="4959900" cy="3438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 fontScale="92500" lnSpcReduction="1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 Computer is simply a something that can hold information, and run some process on it.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Originally the term computers described humans. Counting devices like a Suanpan were computers. ~19th century the modern idea of a computer arises.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Now almost anything can be made with some degree of computational abilities.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/>
              <a:t>For this class:</a:t>
            </a:r>
            <a:endParaRPr sz="11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dirty="0"/>
          </a:p>
          <a:p>
            <a:pPr marL="457200" lvl="0" indent="-330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❖"/>
            </a:pPr>
            <a:r>
              <a:rPr lang="en" sz="1600" dirty="0"/>
              <a:t>Computers run </a:t>
            </a:r>
            <a:r>
              <a:rPr lang="en" sz="1600" b="1" dirty="0">
                <a:solidFill>
                  <a:schemeClr val="accent6"/>
                </a:solidFill>
              </a:rPr>
              <a:t>programs</a:t>
            </a:r>
            <a:endParaRPr sz="1600" b="1" dirty="0">
              <a:solidFill>
                <a:schemeClr val="accent6"/>
              </a:solidFill>
            </a:endParaRPr>
          </a:p>
          <a:p>
            <a:pPr marL="914400" lvl="1" indent="-330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00"/>
              <a:buChar char="➢"/>
            </a:pPr>
            <a:r>
              <a:rPr lang="en" sz="1600" dirty="0"/>
              <a:t>Google Chrome, Windows software, a clock application</a:t>
            </a:r>
            <a:endParaRPr sz="1600" dirty="0"/>
          </a:p>
          <a:p>
            <a:pPr marL="457200" lvl="0" indent="-330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00"/>
              <a:buChar char="❖"/>
            </a:pPr>
            <a:r>
              <a:rPr lang="en" sz="1600" dirty="0"/>
              <a:t>Computers store </a:t>
            </a:r>
            <a:r>
              <a:rPr lang="en" sz="1600" b="1" dirty="0">
                <a:solidFill>
                  <a:schemeClr val="accent6"/>
                </a:solidFill>
              </a:rPr>
              <a:t>information</a:t>
            </a:r>
            <a:r>
              <a:rPr lang="en" sz="1600" dirty="0"/>
              <a:t> aka </a:t>
            </a:r>
            <a:r>
              <a:rPr lang="en" sz="1600" b="1" dirty="0">
                <a:solidFill>
                  <a:schemeClr val="accent6"/>
                </a:solidFill>
              </a:rPr>
              <a:t>data</a:t>
            </a:r>
            <a:endParaRPr sz="1600" b="1" dirty="0">
              <a:solidFill>
                <a:schemeClr val="accent6"/>
              </a:solidFill>
            </a:endParaRPr>
          </a:p>
          <a:p>
            <a:pPr marL="914400" lvl="1" indent="-330200" algn="l" rtl="0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SzPts val="1600"/>
              <a:buChar char="➢"/>
            </a:pPr>
            <a:r>
              <a:rPr lang="en" sz="1600" dirty="0"/>
              <a:t>Numbers, images, games, videos, website history, ect</a:t>
            </a:r>
            <a:endParaRPr sz="1600" dirty="0"/>
          </a:p>
        </p:txBody>
      </p:sp>
      <p:pic>
        <p:nvPicPr>
          <p:cNvPr id="198" name="Google Shape;19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7100" y="1812075"/>
            <a:ext cx="2352675" cy="13811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99" name="Google Shape;199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87101" y="68612"/>
            <a:ext cx="2023200" cy="161857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200" name="Google Shape;200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65475" y="122800"/>
            <a:ext cx="1235949" cy="200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89024" y="3130600"/>
            <a:ext cx="1439950" cy="190157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202" name="Google Shape;202;p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825175" y="3437725"/>
            <a:ext cx="1467850" cy="159445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7"/>
          <p:cNvSpPr txBox="1">
            <a:spLocks noGrp="1"/>
          </p:cNvSpPr>
          <p:nvPr>
            <p:ph type="title"/>
          </p:nvPr>
        </p:nvSpPr>
        <p:spPr>
          <a:xfrm>
            <a:off x="387900" y="555600"/>
            <a:ext cx="45606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 sz="3200"/>
              <a:t>What does a program look like?</a:t>
            </a:r>
            <a:endParaRPr sz="3200"/>
          </a:p>
        </p:txBody>
      </p:sp>
      <p:sp>
        <p:nvSpPr>
          <p:cNvPr id="208" name="Google Shape;208;p37"/>
          <p:cNvSpPr txBox="1">
            <a:spLocks noGrp="1"/>
          </p:cNvSpPr>
          <p:nvPr>
            <p:ph type="body" idx="1"/>
          </p:nvPr>
        </p:nvSpPr>
        <p:spPr>
          <a:xfrm>
            <a:off x="4000525" y="1470100"/>
            <a:ext cx="4959900" cy="319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457200" lvl="0" indent="-3175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400"/>
              <a:buChar char="❖"/>
            </a:pPr>
            <a:r>
              <a:rPr lang="en" sz="1400"/>
              <a:t>For this class a program is a </a:t>
            </a:r>
            <a:r>
              <a:rPr lang="en" sz="1400" b="1">
                <a:solidFill>
                  <a:schemeClr val="accent6"/>
                </a:solidFill>
              </a:rPr>
              <a:t>set of instructions</a:t>
            </a:r>
            <a:endParaRPr sz="1400" b="1">
              <a:solidFill>
                <a:schemeClr val="accent6"/>
              </a:solidFill>
            </a:endParaRPr>
          </a:p>
          <a:p>
            <a:pPr marL="457200" lvl="0" indent="-3175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400"/>
              <a:buChar char="❖"/>
            </a:pPr>
            <a:r>
              <a:rPr lang="en" sz="1400"/>
              <a:t>These instructions are </a:t>
            </a:r>
            <a:r>
              <a:rPr lang="en" sz="1400" b="1"/>
              <a:t>very</a:t>
            </a:r>
            <a:r>
              <a:rPr lang="en" sz="1400"/>
              <a:t> specific, and tell a computer exactly what it should do with the data.</a:t>
            </a:r>
            <a:endParaRPr sz="1400"/>
          </a:p>
          <a:p>
            <a:pPr marL="457200" lvl="0" indent="-317500" algn="l" rtl="0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SzPts val="1400"/>
              <a:buChar char="❖"/>
            </a:pPr>
            <a:r>
              <a:rPr lang="en" sz="1400"/>
              <a:t>They are a set of instructions, to be followed exactly, and in a specific order.</a:t>
            </a:r>
            <a:endParaRPr sz="1400"/>
          </a:p>
        </p:txBody>
      </p:sp>
      <p:pic>
        <p:nvPicPr>
          <p:cNvPr id="209" name="Google Shape;209;p37" descr="Diagram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246848" y="1596144"/>
            <a:ext cx="3263400" cy="3263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210" name="Google Shape;210;p37"/>
          <p:cNvPicPr preferRelativeResize="0"/>
          <p:nvPr/>
        </p:nvPicPr>
        <p:blipFill rotWithShape="1">
          <a:blip r:embed="rId4">
            <a:alphaModFix/>
          </a:blip>
          <a:srcRect b="51422"/>
          <a:stretch/>
        </p:blipFill>
        <p:spPr>
          <a:xfrm>
            <a:off x="4465293" y="3088049"/>
            <a:ext cx="4431859" cy="19017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8"/>
          <p:cNvSpPr txBox="1">
            <a:spLocks noGrp="1"/>
          </p:cNvSpPr>
          <p:nvPr>
            <p:ph type="title"/>
          </p:nvPr>
        </p:nvSpPr>
        <p:spPr>
          <a:xfrm>
            <a:off x="471488" y="205383"/>
            <a:ext cx="5915100" cy="74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 sz="2400"/>
              <a:t>What Does a program look like?</a:t>
            </a:r>
            <a:endParaRPr sz="2400"/>
          </a:p>
        </p:txBody>
      </p:sp>
      <p:sp>
        <p:nvSpPr>
          <p:cNvPr id="216" name="Google Shape;216;p38"/>
          <p:cNvSpPr txBox="1">
            <a:spLocks noGrp="1"/>
          </p:cNvSpPr>
          <p:nvPr>
            <p:ph type="body" idx="2"/>
          </p:nvPr>
        </p:nvSpPr>
        <p:spPr>
          <a:xfrm>
            <a:off x="5097000" y="1456025"/>
            <a:ext cx="3326400" cy="236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177800" lvl="0" indent="-177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en" sz="1400"/>
              <a:t>A </a:t>
            </a:r>
            <a:r>
              <a:rPr lang="en" sz="1400" b="1">
                <a:solidFill>
                  <a:schemeClr val="accent6"/>
                </a:solidFill>
              </a:rPr>
              <a:t>program</a:t>
            </a:r>
            <a:r>
              <a:rPr lang="en" sz="1400">
                <a:solidFill>
                  <a:schemeClr val="accent6"/>
                </a:solidFill>
              </a:rPr>
              <a:t> </a:t>
            </a:r>
            <a:r>
              <a:rPr lang="en" sz="1400"/>
              <a:t>looks like words</a:t>
            </a:r>
            <a:endParaRPr sz="1400"/>
          </a:p>
          <a:p>
            <a:pPr marL="520700" lvl="1" indent="-177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/>
              <a:t>Each line is an instruction</a:t>
            </a:r>
            <a:endParaRPr/>
          </a:p>
          <a:p>
            <a:pPr marL="520700" lvl="1" indent="-177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/>
              <a:t>Read from top to bottom</a:t>
            </a:r>
            <a:endParaRPr/>
          </a:p>
          <a:p>
            <a:pPr marL="863600" lvl="2" indent="-177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Like a book! (or a recipe!)</a:t>
            </a:r>
            <a:endParaRPr/>
          </a:p>
          <a:p>
            <a:pPr marL="520700" lvl="0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None/>
            </a:pPr>
            <a:endParaRPr sz="1400"/>
          </a:p>
          <a:p>
            <a:pPr marL="177800" lvl="0" indent="-1778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Char char="❖"/>
            </a:pPr>
            <a:r>
              <a:rPr lang="en" sz="1400" b="1">
                <a:solidFill>
                  <a:schemeClr val="accent6"/>
                </a:solidFill>
              </a:rPr>
              <a:t>Code </a:t>
            </a:r>
            <a:r>
              <a:rPr lang="en" sz="1400"/>
              <a:t>is one or more instructions in a </a:t>
            </a:r>
            <a:r>
              <a:rPr lang="en" sz="1400" b="1">
                <a:solidFill>
                  <a:schemeClr val="accent6"/>
                </a:solidFill>
              </a:rPr>
              <a:t>program</a:t>
            </a:r>
            <a:endParaRPr sz="1400">
              <a:solidFill>
                <a:schemeClr val="accent6"/>
              </a:solidFill>
            </a:endParaRPr>
          </a:p>
          <a:p>
            <a:pPr marL="520700" lvl="1" indent="-177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/>
              <a:t>The words to the left are </a:t>
            </a:r>
            <a:r>
              <a:rPr lang="en" b="1"/>
              <a:t>code</a:t>
            </a:r>
            <a:endParaRPr/>
          </a:p>
          <a:p>
            <a:pPr marL="520700" lvl="1" indent="-177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/>
              <a:t>Each line is </a:t>
            </a:r>
            <a:r>
              <a:rPr lang="en" b="1"/>
              <a:t>code</a:t>
            </a:r>
            <a:r>
              <a:rPr lang="en"/>
              <a:t> and multiple lines are </a:t>
            </a:r>
            <a:r>
              <a:rPr lang="en" b="1"/>
              <a:t>code</a:t>
            </a:r>
            <a:endParaRPr/>
          </a:p>
        </p:txBody>
      </p:sp>
      <p:sp>
        <p:nvSpPr>
          <p:cNvPr id="217" name="Google Shape;217;p38"/>
          <p:cNvSpPr txBox="1"/>
          <p:nvPr/>
        </p:nvSpPr>
        <p:spPr>
          <a:xfrm>
            <a:off x="656425" y="1890600"/>
            <a:ext cx="3804600" cy="1362300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txBody>
          <a:bodyPr spcFirstLastPara="1" wrap="square" lIns="68575" tIns="34275" rIns="68575" bIns="34275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1.</a:t>
            </a:r>
            <a:r>
              <a:rPr lang="en" sz="14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Mix flower, salt, sugar, and yeast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2.</a:t>
            </a:r>
            <a:r>
              <a:rPr lang="en" sz="14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Add water and stir together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3.</a:t>
            </a:r>
            <a:r>
              <a:rPr lang="en" sz="14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Knead dough for 5-10 minutes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4.</a:t>
            </a:r>
            <a:r>
              <a:rPr lang="en" sz="14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Put it in a warm place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5.</a:t>
            </a:r>
            <a:r>
              <a:rPr lang="en" sz="14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Bake at 180 degrees for 30 minutes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6.</a:t>
            </a:r>
            <a:r>
              <a:rPr lang="en" sz="14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All done!</a:t>
            </a:r>
            <a:endParaRPr sz="11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9"/>
          <p:cNvSpPr txBox="1">
            <a:spLocks noGrp="1"/>
          </p:cNvSpPr>
          <p:nvPr>
            <p:ph type="title"/>
          </p:nvPr>
        </p:nvSpPr>
        <p:spPr>
          <a:xfrm>
            <a:off x="471500" y="205375"/>
            <a:ext cx="6712500" cy="74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 sz="2400"/>
              <a:t>How does a computer work with a program?</a:t>
            </a:r>
            <a:endParaRPr sz="2400"/>
          </a:p>
        </p:txBody>
      </p:sp>
      <p:sp>
        <p:nvSpPr>
          <p:cNvPr id="223" name="Google Shape;223;p39"/>
          <p:cNvSpPr txBox="1">
            <a:spLocks noGrp="1"/>
          </p:cNvSpPr>
          <p:nvPr>
            <p:ph type="body" idx="2"/>
          </p:nvPr>
        </p:nvSpPr>
        <p:spPr>
          <a:xfrm>
            <a:off x="471499" y="1277644"/>
            <a:ext cx="4146000" cy="33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177800" lvl="0" indent="-1397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❖"/>
            </a:pPr>
            <a:r>
              <a:rPr lang="en" sz="1600"/>
              <a:t>The program is </a:t>
            </a:r>
            <a:r>
              <a:rPr lang="en" sz="1600" b="1">
                <a:solidFill>
                  <a:schemeClr val="accent6"/>
                </a:solidFill>
              </a:rPr>
              <a:t>run </a:t>
            </a:r>
            <a:r>
              <a:rPr lang="en" sz="1600"/>
              <a:t>on the </a:t>
            </a:r>
            <a:r>
              <a:rPr lang="en" sz="1600" b="1">
                <a:solidFill>
                  <a:schemeClr val="accent6"/>
                </a:solidFill>
              </a:rPr>
              <a:t>processor</a:t>
            </a:r>
            <a:endParaRPr sz="1600" b="1">
              <a:solidFill>
                <a:schemeClr val="accent6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177800" lvl="0" indent="-1397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❖"/>
            </a:pPr>
            <a:r>
              <a:rPr lang="en" sz="1600" b="1">
                <a:solidFill>
                  <a:schemeClr val="accent6"/>
                </a:solidFill>
              </a:rPr>
              <a:t>Processor</a:t>
            </a:r>
            <a:r>
              <a:rPr lang="en" sz="1600"/>
              <a:t>: A device in a computer. It reads a program and </a:t>
            </a:r>
            <a:r>
              <a:rPr lang="en" sz="1600" b="1">
                <a:solidFill>
                  <a:schemeClr val="accent6"/>
                </a:solidFill>
              </a:rPr>
              <a:t>runs </a:t>
            </a:r>
            <a:r>
              <a:rPr lang="en" sz="1600"/>
              <a:t>each line of code one after another</a:t>
            </a:r>
            <a:endParaRPr sz="160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177800" lvl="0" indent="-1397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❖"/>
            </a:pPr>
            <a:r>
              <a:rPr lang="en" sz="1600" b="1">
                <a:solidFill>
                  <a:schemeClr val="accent6"/>
                </a:solidFill>
              </a:rPr>
              <a:t>Run</a:t>
            </a:r>
            <a:r>
              <a:rPr lang="en" sz="1600"/>
              <a:t>: The action of taking some code and doing what it says to do </a:t>
            </a:r>
            <a:endParaRPr sz="1600"/>
          </a:p>
          <a:p>
            <a:pPr marL="1778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accent6"/>
              </a:solidFill>
            </a:endParaRPr>
          </a:p>
        </p:txBody>
      </p:sp>
      <p:sp>
        <p:nvSpPr>
          <p:cNvPr id="224" name="Google Shape;224;p39"/>
          <p:cNvSpPr txBox="1"/>
          <p:nvPr/>
        </p:nvSpPr>
        <p:spPr>
          <a:xfrm>
            <a:off x="5045050" y="1635725"/>
            <a:ext cx="1508400" cy="1146600"/>
          </a:xfrm>
          <a:prstGeom prst="rect">
            <a:avLst/>
          </a:prstGeom>
          <a:solidFill>
            <a:srgbClr val="E6E6E6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68575" tIns="34275" rIns="68575" bIns="34275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Program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1|</a:t>
            </a:r>
            <a:r>
              <a:rPr lang="en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Code line 1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2|</a:t>
            </a:r>
            <a:r>
              <a:rPr lang="en" sz="14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Code line 2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....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|</a:t>
            </a:r>
            <a:r>
              <a:rPr lang="en" sz="14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Code line X</a:t>
            </a:r>
            <a:endParaRPr sz="1100"/>
          </a:p>
        </p:txBody>
      </p:sp>
      <p:sp>
        <p:nvSpPr>
          <p:cNvPr id="225" name="Google Shape;225;p39"/>
          <p:cNvSpPr txBox="1"/>
          <p:nvPr/>
        </p:nvSpPr>
        <p:spPr>
          <a:xfrm>
            <a:off x="6945788" y="2322178"/>
            <a:ext cx="1569600" cy="11466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Calibri"/>
                <a:ea typeface="Calibri"/>
                <a:cs typeface="Calibri"/>
                <a:sym typeface="Calibri"/>
              </a:rPr>
              <a:t>Processor</a:t>
            </a:r>
            <a:endParaRPr sz="110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" name="Google Shape;226;p39"/>
          <p:cNvSpPr txBox="1"/>
          <p:nvPr/>
        </p:nvSpPr>
        <p:spPr>
          <a:xfrm>
            <a:off x="4966162" y="3008630"/>
            <a:ext cx="1569600" cy="9312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Calibri"/>
                <a:ea typeface="Calibri"/>
                <a:cs typeface="Calibri"/>
                <a:sym typeface="Calibri"/>
              </a:rPr>
              <a:t>Memory</a:t>
            </a:r>
            <a:endParaRPr sz="110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Google Shape;227;p39"/>
          <p:cNvSpPr txBox="1"/>
          <p:nvPr/>
        </p:nvSpPr>
        <p:spPr>
          <a:xfrm>
            <a:off x="6945788" y="1393351"/>
            <a:ext cx="1569600" cy="5001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Calibri"/>
                <a:ea typeface="Calibri"/>
                <a:cs typeface="Calibri"/>
                <a:sym typeface="Calibri"/>
              </a:rPr>
              <a:t>Input</a:t>
            </a:r>
            <a:endParaRPr sz="110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39"/>
          <p:cNvSpPr txBox="1"/>
          <p:nvPr/>
        </p:nvSpPr>
        <p:spPr>
          <a:xfrm>
            <a:off x="6945788" y="3874253"/>
            <a:ext cx="1569600" cy="4539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Calibri"/>
                <a:ea typeface="Calibri"/>
                <a:cs typeface="Calibri"/>
                <a:sym typeface="Calibri"/>
              </a:rPr>
              <a:t>Output</a:t>
            </a:r>
            <a:endParaRPr sz="110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cxnSp>
        <p:nvCxnSpPr>
          <p:cNvPr id="229" name="Google Shape;229;p39"/>
          <p:cNvCxnSpPr>
            <a:stCxn id="227" idx="2"/>
            <a:endCxn id="225" idx="0"/>
          </p:cNvCxnSpPr>
          <p:nvPr/>
        </p:nvCxnSpPr>
        <p:spPr>
          <a:xfrm>
            <a:off x="7730588" y="1893451"/>
            <a:ext cx="0" cy="428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cxnSp>
        <p:nvCxnSpPr>
          <p:cNvPr id="230" name="Google Shape;230;p39"/>
          <p:cNvCxnSpPr>
            <a:stCxn id="225" idx="2"/>
            <a:endCxn id="228" idx="0"/>
          </p:cNvCxnSpPr>
          <p:nvPr/>
        </p:nvCxnSpPr>
        <p:spPr>
          <a:xfrm>
            <a:off x="7730588" y="3468778"/>
            <a:ext cx="0" cy="405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cxnSp>
        <p:nvCxnSpPr>
          <p:cNvPr id="231" name="Google Shape;231;p39"/>
          <p:cNvCxnSpPr>
            <a:stCxn id="224" idx="3"/>
            <a:endCxn id="225" idx="1"/>
          </p:cNvCxnSpPr>
          <p:nvPr/>
        </p:nvCxnSpPr>
        <p:spPr>
          <a:xfrm>
            <a:off x="6553450" y="2209025"/>
            <a:ext cx="392400" cy="68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triangle" w="med" len="med"/>
            <a:tailEnd type="triangl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cxnSp>
        <p:nvCxnSpPr>
          <p:cNvPr id="232" name="Google Shape;232;p39"/>
          <p:cNvCxnSpPr>
            <a:stCxn id="226" idx="3"/>
            <a:endCxn id="225" idx="1"/>
          </p:cNvCxnSpPr>
          <p:nvPr/>
        </p:nvCxnSpPr>
        <p:spPr>
          <a:xfrm rot="10800000" flipH="1">
            <a:off x="6535762" y="2895530"/>
            <a:ext cx="410100" cy="578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triangle" w="med" len="med"/>
            <a:tailEnd type="triangl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0"/>
          <p:cNvSpPr txBox="1">
            <a:spLocks noGrp="1"/>
          </p:cNvSpPr>
          <p:nvPr>
            <p:ph type="title"/>
          </p:nvPr>
        </p:nvSpPr>
        <p:spPr>
          <a:xfrm>
            <a:off x="471500" y="205375"/>
            <a:ext cx="6712500" cy="74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 sz="2400"/>
              <a:t>How does a computer work with a program?</a:t>
            </a:r>
            <a:endParaRPr sz="2400"/>
          </a:p>
        </p:txBody>
      </p:sp>
      <p:sp>
        <p:nvSpPr>
          <p:cNvPr id="238" name="Google Shape;238;p40"/>
          <p:cNvSpPr txBox="1">
            <a:spLocks noGrp="1"/>
          </p:cNvSpPr>
          <p:nvPr>
            <p:ph type="body" idx="2"/>
          </p:nvPr>
        </p:nvSpPr>
        <p:spPr>
          <a:xfrm>
            <a:off x="471499" y="1277644"/>
            <a:ext cx="4146000" cy="33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177800" lvl="0" indent="-1397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❖"/>
            </a:pPr>
            <a:r>
              <a:rPr lang="en" sz="1600" b="1">
                <a:solidFill>
                  <a:schemeClr val="accent6"/>
                </a:solidFill>
              </a:rPr>
              <a:t>Input</a:t>
            </a:r>
            <a:r>
              <a:rPr lang="en" sz="1600"/>
              <a:t>: Information used by the program that wasn’t written in it</a:t>
            </a:r>
            <a:endParaRPr sz="1600"/>
          </a:p>
          <a:p>
            <a:pPr marL="520700" lvl="1" indent="-190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➢"/>
            </a:pPr>
            <a:r>
              <a:rPr lang="en" sz="1600"/>
              <a:t>In a website, typing an email is an </a:t>
            </a:r>
            <a:r>
              <a:rPr lang="en" sz="1600" b="1">
                <a:solidFill>
                  <a:schemeClr val="accent6"/>
                </a:solidFill>
              </a:rPr>
              <a:t>input</a:t>
            </a:r>
            <a:endParaRPr sz="1600" b="1">
              <a:solidFill>
                <a:schemeClr val="accent6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177800" lvl="0" indent="-1397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❖"/>
            </a:pPr>
            <a:r>
              <a:rPr lang="en" sz="1600" b="1">
                <a:solidFill>
                  <a:schemeClr val="accent6"/>
                </a:solidFill>
              </a:rPr>
              <a:t>Output</a:t>
            </a:r>
            <a:r>
              <a:rPr lang="en" sz="1600"/>
              <a:t>: Information that is revealed by the computer</a:t>
            </a:r>
            <a:endParaRPr sz="1600"/>
          </a:p>
          <a:p>
            <a:pPr marL="520700" lvl="1" indent="-190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➢"/>
            </a:pPr>
            <a:r>
              <a:rPr lang="en" sz="1600"/>
              <a:t>In a calculator, pressing ‘=‘ </a:t>
            </a:r>
            <a:r>
              <a:rPr lang="en" sz="1600" b="1">
                <a:solidFill>
                  <a:schemeClr val="accent6"/>
                </a:solidFill>
              </a:rPr>
              <a:t>outputs </a:t>
            </a:r>
            <a:r>
              <a:rPr lang="en" sz="1600"/>
              <a:t>the result</a:t>
            </a:r>
            <a:endParaRPr sz="1600"/>
          </a:p>
        </p:txBody>
      </p:sp>
      <p:sp>
        <p:nvSpPr>
          <p:cNvPr id="239" name="Google Shape;239;p40"/>
          <p:cNvSpPr txBox="1"/>
          <p:nvPr/>
        </p:nvSpPr>
        <p:spPr>
          <a:xfrm>
            <a:off x="5045050" y="1635725"/>
            <a:ext cx="1508400" cy="1146600"/>
          </a:xfrm>
          <a:prstGeom prst="rect">
            <a:avLst/>
          </a:prstGeom>
          <a:solidFill>
            <a:srgbClr val="E6E6E6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68575" tIns="34275" rIns="68575" bIns="34275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Program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1|</a:t>
            </a:r>
            <a:r>
              <a:rPr lang="en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Code line 1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2|</a:t>
            </a:r>
            <a:r>
              <a:rPr lang="en" sz="14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Code line 2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....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|</a:t>
            </a:r>
            <a:r>
              <a:rPr lang="en" sz="14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Code line X</a:t>
            </a:r>
            <a:endParaRPr sz="1100"/>
          </a:p>
        </p:txBody>
      </p:sp>
      <p:sp>
        <p:nvSpPr>
          <p:cNvPr id="240" name="Google Shape;240;p40"/>
          <p:cNvSpPr txBox="1"/>
          <p:nvPr/>
        </p:nvSpPr>
        <p:spPr>
          <a:xfrm>
            <a:off x="6945788" y="2322178"/>
            <a:ext cx="1569600" cy="11466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Calibri"/>
                <a:ea typeface="Calibri"/>
                <a:cs typeface="Calibri"/>
                <a:sym typeface="Calibri"/>
              </a:rPr>
              <a:t>Processor</a:t>
            </a:r>
            <a:endParaRPr sz="110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" name="Google Shape;241;p40"/>
          <p:cNvSpPr txBox="1"/>
          <p:nvPr/>
        </p:nvSpPr>
        <p:spPr>
          <a:xfrm>
            <a:off x="4966162" y="3008630"/>
            <a:ext cx="1569600" cy="9312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Calibri"/>
                <a:ea typeface="Calibri"/>
                <a:cs typeface="Calibri"/>
                <a:sym typeface="Calibri"/>
              </a:rPr>
              <a:t>Memory</a:t>
            </a:r>
            <a:endParaRPr sz="110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" name="Google Shape;242;p40"/>
          <p:cNvSpPr txBox="1"/>
          <p:nvPr/>
        </p:nvSpPr>
        <p:spPr>
          <a:xfrm>
            <a:off x="6945788" y="1393351"/>
            <a:ext cx="1569600" cy="5001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Calibri"/>
                <a:ea typeface="Calibri"/>
                <a:cs typeface="Calibri"/>
                <a:sym typeface="Calibri"/>
              </a:rPr>
              <a:t>Input</a:t>
            </a:r>
            <a:endParaRPr sz="110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" name="Google Shape;243;p40"/>
          <p:cNvSpPr txBox="1"/>
          <p:nvPr/>
        </p:nvSpPr>
        <p:spPr>
          <a:xfrm>
            <a:off x="6945788" y="3874253"/>
            <a:ext cx="1569600" cy="4539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Calibri"/>
                <a:ea typeface="Calibri"/>
                <a:cs typeface="Calibri"/>
                <a:sym typeface="Calibri"/>
              </a:rPr>
              <a:t>Output</a:t>
            </a:r>
            <a:endParaRPr sz="110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cxnSp>
        <p:nvCxnSpPr>
          <p:cNvPr id="244" name="Google Shape;244;p40"/>
          <p:cNvCxnSpPr>
            <a:stCxn id="242" idx="2"/>
            <a:endCxn id="240" idx="0"/>
          </p:cNvCxnSpPr>
          <p:nvPr/>
        </p:nvCxnSpPr>
        <p:spPr>
          <a:xfrm>
            <a:off x="7730588" y="1893451"/>
            <a:ext cx="0" cy="428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cxnSp>
        <p:nvCxnSpPr>
          <p:cNvPr id="245" name="Google Shape;245;p40"/>
          <p:cNvCxnSpPr>
            <a:stCxn id="240" idx="2"/>
            <a:endCxn id="243" idx="0"/>
          </p:cNvCxnSpPr>
          <p:nvPr/>
        </p:nvCxnSpPr>
        <p:spPr>
          <a:xfrm>
            <a:off x="7730588" y="3468778"/>
            <a:ext cx="0" cy="405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cxnSp>
        <p:nvCxnSpPr>
          <p:cNvPr id="246" name="Google Shape;246;p40"/>
          <p:cNvCxnSpPr>
            <a:stCxn id="239" idx="3"/>
            <a:endCxn id="240" idx="1"/>
          </p:cNvCxnSpPr>
          <p:nvPr/>
        </p:nvCxnSpPr>
        <p:spPr>
          <a:xfrm>
            <a:off x="6553450" y="2209025"/>
            <a:ext cx="392400" cy="68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triangle" w="med" len="med"/>
            <a:tailEnd type="triangl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cxnSp>
        <p:nvCxnSpPr>
          <p:cNvPr id="247" name="Google Shape;247;p40"/>
          <p:cNvCxnSpPr>
            <a:stCxn id="241" idx="3"/>
            <a:endCxn id="240" idx="1"/>
          </p:cNvCxnSpPr>
          <p:nvPr/>
        </p:nvCxnSpPr>
        <p:spPr>
          <a:xfrm rot="10800000" flipH="1">
            <a:off x="6535762" y="2895530"/>
            <a:ext cx="410100" cy="578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triangle" w="med" len="med"/>
            <a:tailEnd type="triangl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41"/>
          <p:cNvSpPr txBox="1">
            <a:spLocks noGrp="1"/>
          </p:cNvSpPr>
          <p:nvPr>
            <p:ph type="title"/>
          </p:nvPr>
        </p:nvSpPr>
        <p:spPr>
          <a:xfrm>
            <a:off x="471500" y="205375"/>
            <a:ext cx="6712500" cy="74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 sz="2400"/>
              <a:t>How does a computer work with a program?</a:t>
            </a:r>
            <a:endParaRPr sz="2400"/>
          </a:p>
        </p:txBody>
      </p:sp>
      <p:sp>
        <p:nvSpPr>
          <p:cNvPr id="253" name="Google Shape;253;p41"/>
          <p:cNvSpPr txBox="1">
            <a:spLocks noGrp="1"/>
          </p:cNvSpPr>
          <p:nvPr>
            <p:ph type="body" idx="2"/>
          </p:nvPr>
        </p:nvSpPr>
        <p:spPr>
          <a:xfrm>
            <a:off x="471499" y="1277644"/>
            <a:ext cx="4146000" cy="33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177800" lvl="0" indent="-1397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❖"/>
            </a:pPr>
            <a:r>
              <a:rPr lang="en" sz="1600"/>
              <a:t>A computer remembers information in its </a:t>
            </a:r>
            <a:r>
              <a:rPr lang="en" sz="1600" b="1">
                <a:solidFill>
                  <a:schemeClr val="accent6"/>
                </a:solidFill>
              </a:rPr>
              <a:t>memory</a:t>
            </a:r>
            <a:endParaRPr sz="1600" b="1">
              <a:solidFill>
                <a:schemeClr val="accent6"/>
              </a:solidFill>
            </a:endParaRPr>
          </a:p>
          <a:p>
            <a:pPr marL="520700" lvl="1" indent="-190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➢"/>
            </a:pPr>
            <a:r>
              <a:rPr lang="en" sz="1600"/>
              <a:t>Like how people remember things in their </a:t>
            </a:r>
            <a:r>
              <a:rPr lang="en" sz="1600" b="1">
                <a:solidFill>
                  <a:schemeClr val="accent6"/>
                </a:solidFill>
              </a:rPr>
              <a:t>memory </a:t>
            </a:r>
            <a:endParaRPr sz="1600" b="1">
              <a:solidFill>
                <a:schemeClr val="accent6"/>
              </a:solidFill>
            </a:endParaRPr>
          </a:p>
          <a:p>
            <a:pPr marL="520700" lvl="1" indent="-190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➢"/>
            </a:pPr>
            <a:r>
              <a:rPr lang="en" sz="1600"/>
              <a:t>On your phone, your contacts are stored in the phone’s </a:t>
            </a:r>
            <a:r>
              <a:rPr lang="en" sz="1600" b="1">
                <a:solidFill>
                  <a:schemeClr val="accent6"/>
                </a:solidFill>
              </a:rPr>
              <a:t>memory</a:t>
            </a:r>
            <a:endParaRPr sz="1600">
              <a:solidFill>
                <a:schemeClr val="accent6"/>
              </a:solidFill>
            </a:endParaRPr>
          </a:p>
        </p:txBody>
      </p:sp>
      <p:sp>
        <p:nvSpPr>
          <p:cNvPr id="254" name="Google Shape;254;p41"/>
          <p:cNvSpPr txBox="1"/>
          <p:nvPr/>
        </p:nvSpPr>
        <p:spPr>
          <a:xfrm>
            <a:off x="5045050" y="1635725"/>
            <a:ext cx="1508400" cy="1146600"/>
          </a:xfrm>
          <a:prstGeom prst="rect">
            <a:avLst/>
          </a:prstGeom>
          <a:solidFill>
            <a:srgbClr val="E6E6E6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68575" tIns="34275" rIns="68575" bIns="34275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Program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1|</a:t>
            </a:r>
            <a:r>
              <a:rPr lang="en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Code line 1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2|</a:t>
            </a:r>
            <a:r>
              <a:rPr lang="en" sz="14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Code line 2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....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|</a:t>
            </a:r>
            <a:r>
              <a:rPr lang="en" sz="14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Code line X</a:t>
            </a:r>
            <a:endParaRPr sz="1100"/>
          </a:p>
        </p:txBody>
      </p:sp>
      <p:sp>
        <p:nvSpPr>
          <p:cNvPr id="255" name="Google Shape;255;p41"/>
          <p:cNvSpPr txBox="1"/>
          <p:nvPr/>
        </p:nvSpPr>
        <p:spPr>
          <a:xfrm>
            <a:off x="6945788" y="2322178"/>
            <a:ext cx="1569600" cy="11466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Calibri"/>
                <a:ea typeface="Calibri"/>
                <a:cs typeface="Calibri"/>
                <a:sym typeface="Calibri"/>
              </a:rPr>
              <a:t>Processor</a:t>
            </a:r>
            <a:endParaRPr sz="110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" name="Google Shape;256;p41"/>
          <p:cNvSpPr txBox="1"/>
          <p:nvPr/>
        </p:nvSpPr>
        <p:spPr>
          <a:xfrm>
            <a:off x="4966162" y="3008630"/>
            <a:ext cx="1569600" cy="9312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Calibri"/>
                <a:ea typeface="Calibri"/>
                <a:cs typeface="Calibri"/>
                <a:sym typeface="Calibri"/>
              </a:rPr>
              <a:t>Memory</a:t>
            </a:r>
            <a:endParaRPr sz="110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Google Shape;257;p41"/>
          <p:cNvSpPr txBox="1"/>
          <p:nvPr/>
        </p:nvSpPr>
        <p:spPr>
          <a:xfrm>
            <a:off x="6945788" y="1393351"/>
            <a:ext cx="1569600" cy="5001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Calibri"/>
                <a:ea typeface="Calibri"/>
                <a:cs typeface="Calibri"/>
                <a:sym typeface="Calibri"/>
              </a:rPr>
              <a:t>Input</a:t>
            </a:r>
            <a:endParaRPr sz="110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" name="Google Shape;258;p41"/>
          <p:cNvSpPr txBox="1"/>
          <p:nvPr/>
        </p:nvSpPr>
        <p:spPr>
          <a:xfrm>
            <a:off x="6945788" y="3874253"/>
            <a:ext cx="1569600" cy="4539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Calibri"/>
                <a:ea typeface="Calibri"/>
                <a:cs typeface="Calibri"/>
                <a:sym typeface="Calibri"/>
              </a:rPr>
              <a:t>Output</a:t>
            </a:r>
            <a:endParaRPr sz="110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cxnSp>
        <p:nvCxnSpPr>
          <p:cNvPr id="259" name="Google Shape;259;p41"/>
          <p:cNvCxnSpPr>
            <a:stCxn id="257" idx="2"/>
            <a:endCxn id="255" idx="0"/>
          </p:cNvCxnSpPr>
          <p:nvPr/>
        </p:nvCxnSpPr>
        <p:spPr>
          <a:xfrm>
            <a:off x="7730588" y="1893451"/>
            <a:ext cx="0" cy="428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cxnSp>
        <p:nvCxnSpPr>
          <p:cNvPr id="260" name="Google Shape;260;p41"/>
          <p:cNvCxnSpPr>
            <a:stCxn id="255" idx="2"/>
            <a:endCxn id="258" idx="0"/>
          </p:cNvCxnSpPr>
          <p:nvPr/>
        </p:nvCxnSpPr>
        <p:spPr>
          <a:xfrm>
            <a:off x="7730588" y="3468778"/>
            <a:ext cx="0" cy="405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cxnSp>
        <p:nvCxnSpPr>
          <p:cNvPr id="261" name="Google Shape;261;p41"/>
          <p:cNvCxnSpPr>
            <a:stCxn id="254" idx="3"/>
            <a:endCxn id="255" idx="1"/>
          </p:cNvCxnSpPr>
          <p:nvPr/>
        </p:nvCxnSpPr>
        <p:spPr>
          <a:xfrm>
            <a:off x="6553450" y="2209025"/>
            <a:ext cx="392400" cy="68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triangle" w="med" len="med"/>
            <a:tailEnd type="triangl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cxnSp>
        <p:nvCxnSpPr>
          <p:cNvPr id="262" name="Google Shape;262;p41"/>
          <p:cNvCxnSpPr>
            <a:stCxn id="256" idx="3"/>
            <a:endCxn id="255" idx="1"/>
          </p:cNvCxnSpPr>
          <p:nvPr/>
        </p:nvCxnSpPr>
        <p:spPr>
          <a:xfrm rot="10800000" flipH="1">
            <a:off x="6535762" y="2895530"/>
            <a:ext cx="410100" cy="578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triangle" w="med" len="med"/>
            <a:tailEnd type="triangl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2"/>
          <p:cNvSpPr txBox="1">
            <a:spLocks noGrp="1"/>
          </p:cNvSpPr>
          <p:nvPr>
            <p:ph type="title"/>
          </p:nvPr>
        </p:nvSpPr>
        <p:spPr>
          <a:xfrm>
            <a:off x="471500" y="205375"/>
            <a:ext cx="6712500" cy="74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 sz="2400"/>
              <a:t>How does a computer work with a program?</a:t>
            </a:r>
            <a:endParaRPr sz="2400"/>
          </a:p>
        </p:txBody>
      </p:sp>
      <p:sp>
        <p:nvSpPr>
          <p:cNvPr id="268" name="Google Shape;268;p42"/>
          <p:cNvSpPr txBox="1">
            <a:spLocks noGrp="1"/>
          </p:cNvSpPr>
          <p:nvPr>
            <p:ph type="body" idx="2"/>
          </p:nvPr>
        </p:nvSpPr>
        <p:spPr>
          <a:xfrm>
            <a:off x="471499" y="1277644"/>
            <a:ext cx="4146000" cy="33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177800" lvl="0" indent="-1397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❖"/>
            </a:pPr>
            <a:r>
              <a:rPr lang="en" sz="1600"/>
              <a:t>Code in the program is run line by line on the processor</a:t>
            </a:r>
            <a:endParaRPr sz="1600"/>
          </a:p>
        </p:txBody>
      </p:sp>
      <p:sp>
        <p:nvSpPr>
          <p:cNvPr id="269" name="Google Shape;269;p42"/>
          <p:cNvSpPr txBox="1"/>
          <p:nvPr/>
        </p:nvSpPr>
        <p:spPr>
          <a:xfrm>
            <a:off x="5045050" y="1635725"/>
            <a:ext cx="1508400" cy="1146600"/>
          </a:xfrm>
          <a:prstGeom prst="rect">
            <a:avLst/>
          </a:prstGeom>
          <a:solidFill>
            <a:srgbClr val="E6E6E6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68575" tIns="34275" rIns="68575" bIns="34275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Program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1|</a:t>
            </a:r>
            <a:r>
              <a:rPr lang="en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Code line 1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2|</a:t>
            </a:r>
            <a:r>
              <a:rPr lang="en" sz="14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Code line 2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....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|</a:t>
            </a:r>
            <a:r>
              <a:rPr lang="en" sz="14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Code line X</a:t>
            </a:r>
            <a:endParaRPr sz="1100"/>
          </a:p>
        </p:txBody>
      </p:sp>
      <p:sp>
        <p:nvSpPr>
          <p:cNvPr id="270" name="Google Shape;270;p42"/>
          <p:cNvSpPr txBox="1"/>
          <p:nvPr/>
        </p:nvSpPr>
        <p:spPr>
          <a:xfrm>
            <a:off x="6945788" y="2322178"/>
            <a:ext cx="1569600" cy="11466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Calibri"/>
                <a:ea typeface="Calibri"/>
                <a:cs typeface="Calibri"/>
                <a:sym typeface="Calibri"/>
              </a:rPr>
              <a:t>Processor</a:t>
            </a:r>
            <a:endParaRPr sz="110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Code line 1</a:t>
            </a:r>
            <a:endParaRPr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1" name="Google Shape;271;p42"/>
          <p:cNvSpPr txBox="1"/>
          <p:nvPr/>
        </p:nvSpPr>
        <p:spPr>
          <a:xfrm>
            <a:off x="4966162" y="3008630"/>
            <a:ext cx="1569600" cy="9312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Calibri"/>
                <a:ea typeface="Calibri"/>
                <a:cs typeface="Calibri"/>
                <a:sym typeface="Calibri"/>
              </a:rPr>
              <a:t>Memory</a:t>
            </a:r>
            <a:endParaRPr sz="110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2" name="Google Shape;272;p42"/>
          <p:cNvSpPr txBox="1"/>
          <p:nvPr/>
        </p:nvSpPr>
        <p:spPr>
          <a:xfrm>
            <a:off x="6945788" y="1393351"/>
            <a:ext cx="1569600" cy="5001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Calibri"/>
                <a:ea typeface="Calibri"/>
                <a:cs typeface="Calibri"/>
                <a:sym typeface="Calibri"/>
              </a:rPr>
              <a:t>Input</a:t>
            </a:r>
            <a:endParaRPr sz="110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" name="Google Shape;273;p42"/>
          <p:cNvSpPr txBox="1"/>
          <p:nvPr/>
        </p:nvSpPr>
        <p:spPr>
          <a:xfrm>
            <a:off x="6945788" y="3874253"/>
            <a:ext cx="1569600" cy="4539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Calibri"/>
                <a:ea typeface="Calibri"/>
                <a:cs typeface="Calibri"/>
                <a:sym typeface="Calibri"/>
              </a:rPr>
              <a:t>Output</a:t>
            </a:r>
            <a:endParaRPr sz="110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cxnSp>
        <p:nvCxnSpPr>
          <p:cNvPr id="274" name="Google Shape;274;p42"/>
          <p:cNvCxnSpPr>
            <a:stCxn id="272" idx="2"/>
            <a:endCxn id="270" idx="0"/>
          </p:cNvCxnSpPr>
          <p:nvPr/>
        </p:nvCxnSpPr>
        <p:spPr>
          <a:xfrm>
            <a:off x="7730588" y="1893451"/>
            <a:ext cx="0" cy="428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cxnSp>
        <p:nvCxnSpPr>
          <p:cNvPr id="275" name="Google Shape;275;p42"/>
          <p:cNvCxnSpPr>
            <a:stCxn id="270" idx="2"/>
            <a:endCxn id="273" idx="0"/>
          </p:cNvCxnSpPr>
          <p:nvPr/>
        </p:nvCxnSpPr>
        <p:spPr>
          <a:xfrm>
            <a:off x="7730588" y="3468778"/>
            <a:ext cx="0" cy="405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cxnSp>
        <p:nvCxnSpPr>
          <p:cNvPr id="276" name="Google Shape;276;p42"/>
          <p:cNvCxnSpPr>
            <a:stCxn id="269" idx="3"/>
            <a:endCxn id="270" idx="1"/>
          </p:cNvCxnSpPr>
          <p:nvPr/>
        </p:nvCxnSpPr>
        <p:spPr>
          <a:xfrm>
            <a:off x="6553450" y="2209025"/>
            <a:ext cx="392400" cy="68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triangle" w="med" len="med"/>
            <a:tailEnd type="triangl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cxnSp>
        <p:nvCxnSpPr>
          <p:cNvPr id="277" name="Google Shape;277;p42"/>
          <p:cNvCxnSpPr>
            <a:stCxn id="271" idx="3"/>
            <a:endCxn id="270" idx="1"/>
          </p:cNvCxnSpPr>
          <p:nvPr/>
        </p:nvCxnSpPr>
        <p:spPr>
          <a:xfrm rot="10800000" flipH="1">
            <a:off x="6535762" y="2895530"/>
            <a:ext cx="410100" cy="578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triangle" w="med" len="med"/>
            <a:tailEnd type="triangl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sp>
        <p:nvSpPr>
          <p:cNvPr id="278" name="Google Shape;278;p42"/>
          <p:cNvSpPr/>
          <p:nvPr/>
        </p:nvSpPr>
        <p:spPr>
          <a:xfrm>
            <a:off x="4792025" y="1893440"/>
            <a:ext cx="321900" cy="2085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9900"/>
          </a:solidFill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3"/>
          <p:cNvSpPr txBox="1">
            <a:spLocks noGrp="1"/>
          </p:cNvSpPr>
          <p:nvPr>
            <p:ph type="title"/>
          </p:nvPr>
        </p:nvSpPr>
        <p:spPr>
          <a:xfrm>
            <a:off x="471500" y="205375"/>
            <a:ext cx="6712500" cy="74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 sz="2400"/>
              <a:t>How does a computer work with a program?</a:t>
            </a:r>
            <a:endParaRPr sz="2400"/>
          </a:p>
        </p:txBody>
      </p:sp>
      <p:sp>
        <p:nvSpPr>
          <p:cNvPr id="284" name="Google Shape;284;p43"/>
          <p:cNvSpPr txBox="1">
            <a:spLocks noGrp="1"/>
          </p:cNvSpPr>
          <p:nvPr>
            <p:ph type="body" idx="2"/>
          </p:nvPr>
        </p:nvSpPr>
        <p:spPr>
          <a:xfrm>
            <a:off x="471499" y="1277644"/>
            <a:ext cx="4146000" cy="33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177800" lvl="0" indent="-1397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❖"/>
            </a:pPr>
            <a:r>
              <a:rPr lang="en" sz="1600"/>
              <a:t>Code in the program is run line by line on the processor</a:t>
            </a:r>
            <a:endParaRPr sz="1600"/>
          </a:p>
          <a:p>
            <a:pPr marL="177800" lvl="0" indent="-1397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Char char="❖"/>
            </a:pPr>
            <a:r>
              <a:rPr lang="en" sz="1600"/>
              <a:t>The computer may get input</a:t>
            </a:r>
            <a:endParaRPr sz="1600"/>
          </a:p>
        </p:txBody>
      </p:sp>
      <p:sp>
        <p:nvSpPr>
          <p:cNvPr id="285" name="Google Shape;285;p43"/>
          <p:cNvSpPr txBox="1"/>
          <p:nvPr/>
        </p:nvSpPr>
        <p:spPr>
          <a:xfrm>
            <a:off x="5045050" y="1635725"/>
            <a:ext cx="1508400" cy="1146600"/>
          </a:xfrm>
          <a:prstGeom prst="rect">
            <a:avLst/>
          </a:prstGeom>
          <a:solidFill>
            <a:srgbClr val="E6E6E6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68575" tIns="34275" rIns="68575" bIns="34275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Program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1|</a:t>
            </a:r>
            <a:r>
              <a:rPr lang="en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Code line 1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2|</a:t>
            </a:r>
            <a:r>
              <a:rPr lang="en" sz="14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Code line 2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....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|</a:t>
            </a:r>
            <a:r>
              <a:rPr lang="en" sz="14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Code line X</a:t>
            </a:r>
            <a:endParaRPr sz="1100"/>
          </a:p>
        </p:txBody>
      </p:sp>
      <p:sp>
        <p:nvSpPr>
          <p:cNvPr id="286" name="Google Shape;286;p43"/>
          <p:cNvSpPr txBox="1"/>
          <p:nvPr/>
        </p:nvSpPr>
        <p:spPr>
          <a:xfrm>
            <a:off x="6945788" y="2322178"/>
            <a:ext cx="1569600" cy="11466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Calibri"/>
                <a:ea typeface="Calibri"/>
                <a:cs typeface="Calibri"/>
                <a:sym typeface="Calibri"/>
              </a:rPr>
              <a:t>Processor</a:t>
            </a:r>
            <a:endParaRPr sz="110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Code line 2</a:t>
            </a:r>
            <a:endParaRPr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Input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7" name="Google Shape;287;p43"/>
          <p:cNvSpPr txBox="1"/>
          <p:nvPr/>
        </p:nvSpPr>
        <p:spPr>
          <a:xfrm>
            <a:off x="4966162" y="3008630"/>
            <a:ext cx="1569600" cy="11466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Calibri"/>
                <a:ea typeface="Calibri"/>
                <a:cs typeface="Calibri"/>
                <a:sym typeface="Calibri"/>
              </a:rPr>
              <a:t>Memory</a:t>
            </a:r>
            <a:endParaRPr sz="110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Information from program and input</a:t>
            </a:r>
            <a:endParaRPr sz="110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Google Shape;288;p43"/>
          <p:cNvSpPr txBox="1"/>
          <p:nvPr/>
        </p:nvSpPr>
        <p:spPr>
          <a:xfrm>
            <a:off x="6945788" y="1393351"/>
            <a:ext cx="1569600" cy="5001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Calibri"/>
                <a:ea typeface="Calibri"/>
                <a:cs typeface="Calibri"/>
                <a:sym typeface="Calibri"/>
              </a:rPr>
              <a:t>Input</a:t>
            </a:r>
            <a:endParaRPr sz="110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" name="Google Shape;289;p43"/>
          <p:cNvSpPr txBox="1"/>
          <p:nvPr/>
        </p:nvSpPr>
        <p:spPr>
          <a:xfrm>
            <a:off x="6945788" y="3874253"/>
            <a:ext cx="1569600" cy="5001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Calibri"/>
                <a:ea typeface="Calibri"/>
                <a:cs typeface="Calibri"/>
                <a:sym typeface="Calibri"/>
              </a:rPr>
              <a:t>Output</a:t>
            </a:r>
            <a:endParaRPr sz="110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New information</a:t>
            </a:r>
            <a:endParaRPr sz="1100"/>
          </a:p>
        </p:txBody>
      </p:sp>
      <p:cxnSp>
        <p:nvCxnSpPr>
          <p:cNvPr id="290" name="Google Shape;290;p43"/>
          <p:cNvCxnSpPr>
            <a:stCxn id="288" idx="2"/>
            <a:endCxn id="286" idx="0"/>
          </p:cNvCxnSpPr>
          <p:nvPr/>
        </p:nvCxnSpPr>
        <p:spPr>
          <a:xfrm>
            <a:off x="7730588" y="1893451"/>
            <a:ext cx="0" cy="428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cxnSp>
        <p:nvCxnSpPr>
          <p:cNvPr id="291" name="Google Shape;291;p43"/>
          <p:cNvCxnSpPr>
            <a:stCxn id="286" idx="2"/>
            <a:endCxn id="289" idx="0"/>
          </p:cNvCxnSpPr>
          <p:nvPr/>
        </p:nvCxnSpPr>
        <p:spPr>
          <a:xfrm>
            <a:off x="7730588" y="3468778"/>
            <a:ext cx="0" cy="405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cxnSp>
        <p:nvCxnSpPr>
          <p:cNvPr id="292" name="Google Shape;292;p43"/>
          <p:cNvCxnSpPr>
            <a:stCxn id="285" idx="3"/>
            <a:endCxn id="286" idx="1"/>
          </p:cNvCxnSpPr>
          <p:nvPr/>
        </p:nvCxnSpPr>
        <p:spPr>
          <a:xfrm>
            <a:off x="6553450" y="2209025"/>
            <a:ext cx="392400" cy="68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triangle" w="med" len="med"/>
            <a:tailEnd type="triangl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cxnSp>
        <p:nvCxnSpPr>
          <p:cNvPr id="293" name="Google Shape;293;p43"/>
          <p:cNvCxnSpPr>
            <a:stCxn id="287" idx="3"/>
            <a:endCxn id="286" idx="1"/>
          </p:cNvCxnSpPr>
          <p:nvPr/>
        </p:nvCxnSpPr>
        <p:spPr>
          <a:xfrm rot="10800000" flipH="1">
            <a:off x="6535762" y="2895530"/>
            <a:ext cx="410100" cy="68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triangle" w="med" len="med"/>
            <a:tailEnd type="triangl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sp>
        <p:nvSpPr>
          <p:cNvPr id="294" name="Google Shape;294;p43"/>
          <p:cNvSpPr/>
          <p:nvPr/>
        </p:nvSpPr>
        <p:spPr>
          <a:xfrm>
            <a:off x="4782825" y="2113665"/>
            <a:ext cx="321900" cy="2085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9900"/>
          </a:solidFill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4"/>
          <p:cNvSpPr txBox="1">
            <a:spLocks noGrp="1"/>
          </p:cNvSpPr>
          <p:nvPr>
            <p:ph type="title"/>
          </p:nvPr>
        </p:nvSpPr>
        <p:spPr>
          <a:xfrm>
            <a:off x="471500" y="205375"/>
            <a:ext cx="6712500" cy="74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 sz="2400"/>
              <a:t>How does a computer work with a program?</a:t>
            </a:r>
            <a:endParaRPr sz="2400"/>
          </a:p>
        </p:txBody>
      </p:sp>
      <p:sp>
        <p:nvSpPr>
          <p:cNvPr id="300" name="Google Shape;300;p44"/>
          <p:cNvSpPr txBox="1">
            <a:spLocks noGrp="1"/>
          </p:cNvSpPr>
          <p:nvPr>
            <p:ph type="body" idx="2"/>
          </p:nvPr>
        </p:nvSpPr>
        <p:spPr>
          <a:xfrm>
            <a:off x="471499" y="1277644"/>
            <a:ext cx="4146000" cy="33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177800" lvl="0" indent="-1397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❖"/>
            </a:pPr>
            <a:r>
              <a:rPr lang="en" sz="1600"/>
              <a:t>Code in the program is run line by line on the processor</a:t>
            </a:r>
            <a:endParaRPr sz="1600"/>
          </a:p>
          <a:p>
            <a:pPr marL="177800" lvl="0" indent="-1397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Char char="❖"/>
            </a:pPr>
            <a:r>
              <a:rPr lang="en" sz="1600"/>
              <a:t>The computer may get input</a:t>
            </a:r>
            <a:endParaRPr sz="1600"/>
          </a:p>
          <a:p>
            <a:pPr marL="177800" lvl="0" indent="-1397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Char char="❖"/>
            </a:pPr>
            <a:r>
              <a:rPr lang="en" sz="1600"/>
              <a:t>The computer can store information in the memory</a:t>
            </a:r>
            <a:endParaRPr sz="1600"/>
          </a:p>
        </p:txBody>
      </p:sp>
      <p:sp>
        <p:nvSpPr>
          <p:cNvPr id="301" name="Google Shape;301;p44"/>
          <p:cNvSpPr txBox="1"/>
          <p:nvPr/>
        </p:nvSpPr>
        <p:spPr>
          <a:xfrm>
            <a:off x="5045050" y="1635725"/>
            <a:ext cx="1508400" cy="1146600"/>
          </a:xfrm>
          <a:prstGeom prst="rect">
            <a:avLst/>
          </a:prstGeom>
          <a:solidFill>
            <a:srgbClr val="E6E6E6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68575" tIns="34275" rIns="68575" bIns="34275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Program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1|</a:t>
            </a:r>
            <a:r>
              <a:rPr lang="en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Code line 1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2|</a:t>
            </a:r>
            <a:r>
              <a:rPr lang="en" sz="14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Code line 2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....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|</a:t>
            </a:r>
            <a:r>
              <a:rPr lang="en" sz="14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Code line X</a:t>
            </a:r>
            <a:endParaRPr sz="1100"/>
          </a:p>
        </p:txBody>
      </p:sp>
      <p:sp>
        <p:nvSpPr>
          <p:cNvPr id="302" name="Google Shape;302;p44"/>
          <p:cNvSpPr txBox="1"/>
          <p:nvPr/>
        </p:nvSpPr>
        <p:spPr>
          <a:xfrm>
            <a:off x="6945788" y="2322178"/>
            <a:ext cx="1569600" cy="11466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Calibri"/>
                <a:ea typeface="Calibri"/>
                <a:cs typeface="Calibri"/>
                <a:sym typeface="Calibri"/>
              </a:rPr>
              <a:t>Processor</a:t>
            </a:r>
            <a:endParaRPr sz="110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Code line ?</a:t>
            </a:r>
            <a:endParaRPr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Input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3" name="Google Shape;303;p44"/>
          <p:cNvSpPr txBox="1"/>
          <p:nvPr/>
        </p:nvSpPr>
        <p:spPr>
          <a:xfrm>
            <a:off x="4966162" y="3008630"/>
            <a:ext cx="1569600" cy="11466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Calibri"/>
                <a:ea typeface="Calibri"/>
                <a:cs typeface="Calibri"/>
                <a:sym typeface="Calibri"/>
              </a:rPr>
              <a:t>Memory</a:t>
            </a:r>
            <a:endParaRPr sz="110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Information from program and input</a:t>
            </a:r>
            <a:endParaRPr sz="110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4" name="Google Shape;304;p44"/>
          <p:cNvSpPr txBox="1"/>
          <p:nvPr/>
        </p:nvSpPr>
        <p:spPr>
          <a:xfrm>
            <a:off x="6945788" y="1393351"/>
            <a:ext cx="1569600" cy="5001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Calibri"/>
                <a:ea typeface="Calibri"/>
                <a:cs typeface="Calibri"/>
                <a:sym typeface="Calibri"/>
              </a:rPr>
              <a:t>Input</a:t>
            </a:r>
            <a:endParaRPr sz="110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5" name="Google Shape;305;p44"/>
          <p:cNvSpPr txBox="1"/>
          <p:nvPr/>
        </p:nvSpPr>
        <p:spPr>
          <a:xfrm>
            <a:off x="6945788" y="3874253"/>
            <a:ext cx="1569600" cy="5001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Calibri"/>
                <a:ea typeface="Calibri"/>
                <a:cs typeface="Calibri"/>
                <a:sym typeface="Calibri"/>
              </a:rPr>
              <a:t>Output</a:t>
            </a:r>
            <a:endParaRPr sz="110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New information</a:t>
            </a:r>
            <a:endParaRPr sz="1100"/>
          </a:p>
        </p:txBody>
      </p:sp>
      <p:cxnSp>
        <p:nvCxnSpPr>
          <p:cNvPr id="306" name="Google Shape;306;p44"/>
          <p:cNvCxnSpPr>
            <a:stCxn id="304" idx="2"/>
            <a:endCxn id="302" idx="0"/>
          </p:cNvCxnSpPr>
          <p:nvPr/>
        </p:nvCxnSpPr>
        <p:spPr>
          <a:xfrm>
            <a:off x="7730588" y="1893451"/>
            <a:ext cx="0" cy="428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cxnSp>
        <p:nvCxnSpPr>
          <p:cNvPr id="307" name="Google Shape;307;p44"/>
          <p:cNvCxnSpPr>
            <a:stCxn id="302" idx="2"/>
            <a:endCxn id="305" idx="0"/>
          </p:cNvCxnSpPr>
          <p:nvPr/>
        </p:nvCxnSpPr>
        <p:spPr>
          <a:xfrm>
            <a:off x="7730588" y="3468778"/>
            <a:ext cx="0" cy="405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cxnSp>
        <p:nvCxnSpPr>
          <p:cNvPr id="308" name="Google Shape;308;p44"/>
          <p:cNvCxnSpPr>
            <a:stCxn id="301" idx="3"/>
            <a:endCxn id="302" idx="1"/>
          </p:cNvCxnSpPr>
          <p:nvPr/>
        </p:nvCxnSpPr>
        <p:spPr>
          <a:xfrm>
            <a:off x="6553450" y="2209025"/>
            <a:ext cx="392400" cy="68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triangle" w="med" len="med"/>
            <a:tailEnd type="triangl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cxnSp>
        <p:nvCxnSpPr>
          <p:cNvPr id="309" name="Google Shape;309;p44"/>
          <p:cNvCxnSpPr>
            <a:stCxn id="303" idx="3"/>
            <a:endCxn id="302" idx="1"/>
          </p:cNvCxnSpPr>
          <p:nvPr/>
        </p:nvCxnSpPr>
        <p:spPr>
          <a:xfrm rot="10800000" flipH="1">
            <a:off x="6535762" y="2895530"/>
            <a:ext cx="410100" cy="68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triangle" w="med" len="med"/>
            <a:tailEnd type="triangl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sp>
        <p:nvSpPr>
          <p:cNvPr id="310" name="Google Shape;310;p44"/>
          <p:cNvSpPr/>
          <p:nvPr/>
        </p:nvSpPr>
        <p:spPr>
          <a:xfrm>
            <a:off x="4796600" y="2363240"/>
            <a:ext cx="321900" cy="2085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9900"/>
          </a:solidFill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7"/>
          <p:cNvSpPr txBox="1">
            <a:spLocks noGrp="1"/>
          </p:cNvSpPr>
          <p:nvPr>
            <p:ph type="body" idx="1"/>
          </p:nvPr>
        </p:nvSpPr>
        <p:spPr>
          <a:xfrm>
            <a:off x="4939500" y="1409825"/>
            <a:ext cx="3837000" cy="28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3513"/>
              <a:buFont typeface="Arial"/>
              <a:buNone/>
            </a:pPr>
            <a:r>
              <a:rPr lang="en" sz="1850"/>
              <a:t>-Introductions</a:t>
            </a:r>
            <a:endParaRPr sz="1850"/>
          </a:p>
          <a:p>
            <a:pPr marL="342900" lvl="1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13513"/>
              <a:buFont typeface="Arial"/>
              <a:buNone/>
            </a:pPr>
            <a:r>
              <a:rPr lang="en" sz="1850"/>
              <a:t>Introducing myself and course staff</a:t>
            </a:r>
            <a:endParaRPr sz="1850"/>
          </a:p>
          <a:p>
            <a:pPr marL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50"/>
          </a:p>
          <a:p>
            <a:pPr marL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13513"/>
              <a:buFont typeface="Arial"/>
              <a:buNone/>
            </a:pPr>
            <a:r>
              <a:rPr lang="en" sz="1850"/>
              <a:t>-What is CICS 110?</a:t>
            </a:r>
            <a:endParaRPr sz="1850"/>
          </a:p>
          <a:p>
            <a:pPr marL="342900" lvl="1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13513"/>
              <a:buFont typeface="Arial"/>
              <a:buNone/>
            </a:pPr>
            <a:r>
              <a:rPr lang="en" sz="1850"/>
              <a:t>Going over the syllabus</a:t>
            </a:r>
            <a:endParaRPr sz="1850"/>
          </a:p>
          <a:p>
            <a:pPr marL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50"/>
          </a:p>
          <a:p>
            <a:pPr marL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13513"/>
              <a:buFont typeface="Arial"/>
              <a:buNone/>
            </a:pPr>
            <a:r>
              <a:rPr lang="en" sz="1850"/>
              <a:t>-Model of a Computer</a:t>
            </a:r>
            <a:endParaRPr sz="1850"/>
          </a:p>
          <a:p>
            <a:pPr marL="342900" lvl="1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13513"/>
              <a:buFont typeface="Arial"/>
              <a:buNone/>
            </a:pPr>
            <a:r>
              <a:rPr lang="en" sz="1850"/>
              <a:t>What is a computer? </a:t>
            </a:r>
            <a:br>
              <a:rPr lang="en" sz="1850"/>
            </a:br>
            <a:r>
              <a:rPr lang="en" sz="1850"/>
              <a:t>How do programs interact with it?</a:t>
            </a:r>
            <a:endParaRPr sz="1850"/>
          </a:p>
          <a:p>
            <a:pPr marL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50"/>
          </a:p>
          <a:p>
            <a:pPr marL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13513"/>
              <a:buFont typeface="Arial"/>
              <a:buNone/>
            </a:pPr>
            <a:r>
              <a:rPr lang="en" sz="1850"/>
              <a:t>-Our First Program</a:t>
            </a:r>
            <a:endParaRPr sz="1850"/>
          </a:p>
          <a:p>
            <a:pPr marL="342900" lvl="1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850"/>
              <a:t>Writing and running python code</a:t>
            </a:r>
            <a:endParaRPr/>
          </a:p>
        </p:txBody>
      </p:sp>
      <p:sp>
        <p:nvSpPr>
          <p:cNvPr id="138" name="Google Shape;138;p27"/>
          <p:cNvSpPr txBox="1">
            <a:spLocks noGrp="1"/>
          </p:cNvSpPr>
          <p:nvPr>
            <p:ph type="title"/>
          </p:nvPr>
        </p:nvSpPr>
        <p:spPr>
          <a:xfrm>
            <a:off x="274100" y="1429700"/>
            <a:ext cx="4045200" cy="6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/>
              <a:t>Learning Goals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5"/>
          <p:cNvSpPr txBox="1">
            <a:spLocks noGrp="1"/>
          </p:cNvSpPr>
          <p:nvPr>
            <p:ph type="title"/>
          </p:nvPr>
        </p:nvSpPr>
        <p:spPr>
          <a:xfrm>
            <a:off x="471500" y="205375"/>
            <a:ext cx="6712500" cy="74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 sz="2400"/>
              <a:t>How does a computer work with a program?</a:t>
            </a:r>
            <a:endParaRPr sz="2400"/>
          </a:p>
        </p:txBody>
      </p:sp>
      <p:sp>
        <p:nvSpPr>
          <p:cNvPr id="316" name="Google Shape;316;p45"/>
          <p:cNvSpPr txBox="1">
            <a:spLocks noGrp="1"/>
          </p:cNvSpPr>
          <p:nvPr>
            <p:ph type="body" idx="2"/>
          </p:nvPr>
        </p:nvSpPr>
        <p:spPr>
          <a:xfrm>
            <a:off x="471499" y="1277644"/>
            <a:ext cx="4146000" cy="33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177800" lvl="0" indent="-1397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❖"/>
            </a:pPr>
            <a:r>
              <a:rPr lang="en" sz="1600"/>
              <a:t>Code in the program is run line by line on the processor</a:t>
            </a:r>
            <a:endParaRPr sz="1600"/>
          </a:p>
          <a:p>
            <a:pPr marL="177800" lvl="0" indent="-1397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Char char="❖"/>
            </a:pPr>
            <a:r>
              <a:rPr lang="en" sz="1600"/>
              <a:t>The computer may get input</a:t>
            </a:r>
            <a:endParaRPr sz="1600"/>
          </a:p>
          <a:p>
            <a:pPr marL="177800" lvl="0" indent="-1397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Char char="❖"/>
            </a:pPr>
            <a:r>
              <a:rPr lang="en" sz="1600"/>
              <a:t>The computer can store information in the memory</a:t>
            </a:r>
            <a:endParaRPr sz="1600"/>
          </a:p>
          <a:p>
            <a:pPr marL="177800" lvl="0" indent="-1397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Char char="❖"/>
            </a:pPr>
            <a:r>
              <a:rPr lang="en" sz="1600"/>
              <a:t>The computer can show information in the output</a:t>
            </a:r>
            <a:endParaRPr sz="1600"/>
          </a:p>
        </p:txBody>
      </p:sp>
      <p:sp>
        <p:nvSpPr>
          <p:cNvPr id="317" name="Google Shape;317;p45"/>
          <p:cNvSpPr txBox="1"/>
          <p:nvPr/>
        </p:nvSpPr>
        <p:spPr>
          <a:xfrm>
            <a:off x="5045050" y="1635725"/>
            <a:ext cx="1508400" cy="1146600"/>
          </a:xfrm>
          <a:prstGeom prst="rect">
            <a:avLst/>
          </a:prstGeom>
          <a:solidFill>
            <a:srgbClr val="E6E6E6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68575" tIns="34275" rIns="68575" bIns="34275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Program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1|</a:t>
            </a:r>
            <a:r>
              <a:rPr lang="en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Code line 1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2|</a:t>
            </a:r>
            <a:r>
              <a:rPr lang="en" sz="14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Code line 2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....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|</a:t>
            </a:r>
            <a:r>
              <a:rPr lang="en" sz="14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Code line X</a:t>
            </a:r>
            <a:endParaRPr sz="1100"/>
          </a:p>
        </p:txBody>
      </p:sp>
      <p:sp>
        <p:nvSpPr>
          <p:cNvPr id="318" name="Google Shape;318;p45"/>
          <p:cNvSpPr txBox="1"/>
          <p:nvPr/>
        </p:nvSpPr>
        <p:spPr>
          <a:xfrm>
            <a:off x="6945788" y="2322178"/>
            <a:ext cx="1569600" cy="11466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Calibri"/>
                <a:ea typeface="Calibri"/>
                <a:cs typeface="Calibri"/>
                <a:sym typeface="Calibri"/>
              </a:rPr>
              <a:t>Processor</a:t>
            </a:r>
            <a:endParaRPr sz="110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Code line X</a:t>
            </a:r>
            <a:endParaRPr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Input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9" name="Google Shape;319;p45"/>
          <p:cNvSpPr txBox="1"/>
          <p:nvPr/>
        </p:nvSpPr>
        <p:spPr>
          <a:xfrm>
            <a:off x="4966162" y="3008630"/>
            <a:ext cx="1569600" cy="11466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Calibri"/>
                <a:ea typeface="Calibri"/>
                <a:cs typeface="Calibri"/>
                <a:sym typeface="Calibri"/>
              </a:rPr>
              <a:t>Memory</a:t>
            </a:r>
            <a:endParaRPr sz="110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Information from program and input</a:t>
            </a:r>
            <a:endParaRPr sz="110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0" name="Google Shape;320;p45"/>
          <p:cNvSpPr txBox="1"/>
          <p:nvPr/>
        </p:nvSpPr>
        <p:spPr>
          <a:xfrm>
            <a:off x="6945788" y="1393351"/>
            <a:ext cx="1569600" cy="5001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Calibri"/>
                <a:ea typeface="Calibri"/>
                <a:cs typeface="Calibri"/>
                <a:sym typeface="Calibri"/>
              </a:rPr>
              <a:t>Input</a:t>
            </a:r>
            <a:endParaRPr sz="110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1" name="Google Shape;321;p45"/>
          <p:cNvSpPr txBox="1"/>
          <p:nvPr/>
        </p:nvSpPr>
        <p:spPr>
          <a:xfrm>
            <a:off x="6945788" y="3874253"/>
            <a:ext cx="1569600" cy="5001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Calibri"/>
                <a:ea typeface="Calibri"/>
                <a:cs typeface="Calibri"/>
                <a:sym typeface="Calibri"/>
              </a:rPr>
              <a:t>Output</a:t>
            </a:r>
            <a:endParaRPr sz="110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New information</a:t>
            </a:r>
            <a:endParaRPr sz="1100"/>
          </a:p>
        </p:txBody>
      </p:sp>
      <p:cxnSp>
        <p:nvCxnSpPr>
          <p:cNvPr id="322" name="Google Shape;322;p45"/>
          <p:cNvCxnSpPr>
            <a:stCxn id="320" idx="2"/>
            <a:endCxn id="318" idx="0"/>
          </p:cNvCxnSpPr>
          <p:nvPr/>
        </p:nvCxnSpPr>
        <p:spPr>
          <a:xfrm>
            <a:off x="7730588" y="1893451"/>
            <a:ext cx="0" cy="428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cxnSp>
        <p:nvCxnSpPr>
          <p:cNvPr id="323" name="Google Shape;323;p45"/>
          <p:cNvCxnSpPr>
            <a:stCxn id="318" idx="2"/>
            <a:endCxn id="321" idx="0"/>
          </p:cNvCxnSpPr>
          <p:nvPr/>
        </p:nvCxnSpPr>
        <p:spPr>
          <a:xfrm>
            <a:off x="7730588" y="3468778"/>
            <a:ext cx="0" cy="405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cxnSp>
        <p:nvCxnSpPr>
          <p:cNvPr id="324" name="Google Shape;324;p45"/>
          <p:cNvCxnSpPr>
            <a:stCxn id="317" idx="3"/>
            <a:endCxn id="318" idx="1"/>
          </p:cNvCxnSpPr>
          <p:nvPr/>
        </p:nvCxnSpPr>
        <p:spPr>
          <a:xfrm>
            <a:off x="6553450" y="2209025"/>
            <a:ext cx="392400" cy="68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triangle" w="med" len="med"/>
            <a:tailEnd type="triangl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cxnSp>
        <p:nvCxnSpPr>
          <p:cNvPr id="325" name="Google Shape;325;p45"/>
          <p:cNvCxnSpPr>
            <a:stCxn id="319" idx="3"/>
            <a:endCxn id="318" idx="1"/>
          </p:cNvCxnSpPr>
          <p:nvPr/>
        </p:nvCxnSpPr>
        <p:spPr>
          <a:xfrm rot="10800000" flipH="1">
            <a:off x="6535762" y="2895530"/>
            <a:ext cx="410100" cy="68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triangle" w="med" len="med"/>
            <a:tailEnd type="triangl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sp>
        <p:nvSpPr>
          <p:cNvPr id="326" name="Google Shape;326;p45"/>
          <p:cNvSpPr/>
          <p:nvPr/>
        </p:nvSpPr>
        <p:spPr>
          <a:xfrm>
            <a:off x="4778250" y="2529990"/>
            <a:ext cx="321900" cy="2085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9900"/>
          </a:solidFill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6"/>
          <p:cNvSpPr txBox="1">
            <a:spLocks noGrp="1"/>
          </p:cNvSpPr>
          <p:nvPr>
            <p:ph type="title"/>
          </p:nvPr>
        </p:nvSpPr>
        <p:spPr>
          <a:xfrm>
            <a:off x="471500" y="205375"/>
            <a:ext cx="6712500" cy="74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 sz="2400"/>
              <a:t>How does a computer work with a program?</a:t>
            </a:r>
            <a:endParaRPr sz="2400"/>
          </a:p>
        </p:txBody>
      </p:sp>
      <p:sp>
        <p:nvSpPr>
          <p:cNvPr id="332" name="Google Shape;332;p46"/>
          <p:cNvSpPr txBox="1">
            <a:spLocks noGrp="1"/>
          </p:cNvSpPr>
          <p:nvPr>
            <p:ph type="body" idx="2"/>
          </p:nvPr>
        </p:nvSpPr>
        <p:spPr>
          <a:xfrm>
            <a:off x="471499" y="1277644"/>
            <a:ext cx="4146000" cy="33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177800" lvl="0" indent="-1397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❖"/>
            </a:pPr>
            <a:r>
              <a:rPr lang="en" sz="1600"/>
              <a:t>Code in the program is run line by line on the processor</a:t>
            </a:r>
            <a:endParaRPr sz="1600"/>
          </a:p>
          <a:p>
            <a:pPr marL="177800" lvl="0" indent="-1397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Char char="❖"/>
            </a:pPr>
            <a:r>
              <a:rPr lang="en" sz="1600"/>
              <a:t>The computer may get input</a:t>
            </a:r>
            <a:endParaRPr sz="1600"/>
          </a:p>
          <a:p>
            <a:pPr marL="177800" lvl="0" indent="-1397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Char char="❖"/>
            </a:pPr>
            <a:r>
              <a:rPr lang="en" sz="1600"/>
              <a:t>The computer can store information in the memory</a:t>
            </a:r>
            <a:endParaRPr sz="1600"/>
          </a:p>
          <a:p>
            <a:pPr marL="177800" lvl="0" indent="-1397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Char char="❖"/>
            </a:pPr>
            <a:r>
              <a:rPr lang="en" sz="1600"/>
              <a:t>The computer can show information in the output</a:t>
            </a:r>
            <a:endParaRPr sz="1600"/>
          </a:p>
          <a:p>
            <a:pPr marL="177800" lvl="0" indent="-139700" algn="l" rtl="0">
              <a:lnSpc>
                <a:spcPct val="90000"/>
              </a:lnSpc>
              <a:spcBef>
                <a:spcPts val="800"/>
              </a:spcBef>
              <a:spcAft>
                <a:spcPts val="1200"/>
              </a:spcAft>
              <a:buClr>
                <a:schemeClr val="dk1"/>
              </a:buClr>
              <a:buSzPts val="1600"/>
              <a:buChar char="❖"/>
            </a:pPr>
            <a:r>
              <a:rPr lang="en" sz="1600"/>
              <a:t>When the computer gets to the end of the program, it stops</a:t>
            </a:r>
            <a:endParaRPr sz="1600"/>
          </a:p>
        </p:txBody>
      </p:sp>
      <p:sp>
        <p:nvSpPr>
          <p:cNvPr id="333" name="Google Shape;333;p46"/>
          <p:cNvSpPr txBox="1"/>
          <p:nvPr/>
        </p:nvSpPr>
        <p:spPr>
          <a:xfrm>
            <a:off x="5045050" y="1635725"/>
            <a:ext cx="1508400" cy="1146600"/>
          </a:xfrm>
          <a:prstGeom prst="rect">
            <a:avLst/>
          </a:prstGeom>
          <a:solidFill>
            <a:srgbClr val="E6E6E6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68575" tIns="34275" rIns="68575" bIns="34275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Program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1|</a:t>
            </a:r>
            <a:r>
              <a:rPr lang="en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Code line 1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2|</a:t>
            </a:r>
            <a:r>
              <a:rPr lang="en" sz="14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Code line 2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....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|</a:t>
            </a:r>
            <a:r>
              <a:rPr lang="en" sz="14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Code line X</a:t>
            </a:r>
            <a:endParaRPr sz="1100"/>
          </a:p>
        </p:txBody>
      </p:sp>
      <p:sp>
        <p:nvSpPr>
          <p:cNvPr id="334" name="Google Shape;334;p46"/>
          <p:cNvSpPr txBox="1"/>
          <p:nvPr/>
        </p:nvSpPr>
        <p:spPr>
          <a:xfrm>
            <a:off x="6945788" y="2322178"/>
            <a:ext cx="1569600" cy="11466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Calibri"/>
                <a:ea typeface="Calibri"/>
                <a:cs typeface="Calibri"/>
                <a:sym typeface="Calibri"/>
              </a:rPr>
              <a:t>Processor</a:t>
            </a:r>
            <a:endParaRPr sz="110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End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5" name="Google Shape;335;p46"/>
          <p:cNvSpPr txBox="1"/>
          <p:nvPr/>
        </p:nvSpPr>
        <p:spPr>
          <a:xfrm>
            <a:off x="4966162" y="3008630"/>
            <a:ext cx="1569600" cy="11466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Calibri"/>
                <a:ea typeface="Calibri"/>
                <a:cs typeface="Calibri"/>
                <a:sym typeface="Calibri"/>
              </a:rPr>
              <a:t>Memory</a:t>
            </a:r>
            <a:endParaRPr sz="110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Information from program and input</a:t>
            </a:r>
            <a:endParaRPr sz="110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6" name="Google Shape;336;p46"/>
          <p:cNvSpPr txBox="1"/>
          <p:nvPr/>
        </p:nvSpPr>
        <p:spPr>
          <a:xfrm>
            <a:off x="6945788" y="1393351"/>
            <a:ext cx="1569600" cy="5001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Calibri"/>
                <a:ea typeface="Calibri"/>
                <a:cs typeface="Calibri"/>
                <a:sym typeface="Calibri"/>
              </a:rPr>
              <a:t>Input</a:t>
            </a:r>
            <a:endParaRPr sz="110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7" name="Google Shape;337;p46"/>
          <p:cNvSpPr txBox="1"/>
          <p:nvPr/>
        </p:nvSpPr>
        <p:spPr>
          <a:xfrm>
            <a:off x="6945788" y="3874253"/>
            <a:ext cx="1569600" cy="5001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Calibri"/>
                <a:ea typeface="Calibri"/>
                <a:cs typeface="Calibri"/>
                <a:sym typeface="Calibri"/>
              </a:rPr>
              <a:t>Output</a:t>
            </a:r>
            <a:endParaRPr sz="110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New information</a:t>
            </a:r>
            <a:endParaRPr sz="1100"/>
          </a:p>
        </p:txBody>
      </p:sp>
      <p:cxnSp>
        <p:nvCxnSpPr>
          <p:cNvPr id="338" name="Google Shape;338;p46"/>
          <p:cNvCxnSpPr>
            <a:stCxn id="336" idx="2"/>
            <a:endCxn id="334" idx="0"/>
          </p:cNvCxnSpPr>
          <p:nvPr/>
        </p:nvCxnSpPr>
        <p:spPr>
          <a:xfrm>
            <a:off x="7730588" y="1893451"/>
            <a:ext cx="0" cy="428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cxnSp>
        <p:nvCxnSpPr>
          <p:cNvPr id="339" name="Google Shape;339;p46"/>
          <p:cNvCxnSpPr>
            <a:stCxn id="334" idx="2"/>
            <a:endCxn id="337" idx="0"/>
          </p:cNvCxnSpPr>
          <p:nvPr/>
        </p:nvCxnSpPr>
        <p:spPr>
          <a:xfrm>
            <a:off x="7730588" y="3468778"/>
            <a:ext cx="0" cy="405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cxnSp>
        <p:nvCxnSpPr>
          <p:cNvPr id="340" name="Google Shape;340;p46"/>
          <p:cNvCxnSpPr>
            <a:stCxn id="333" idx="3"/>
            <a:endCxn id="334" idx="1"/>
          </p:cNvCxnSpPr>
          <p:nvPr/>
        </p:nvCxnSpPr>
        <p:spPr>
          <a:xfrm>
            <a:off x="6553450" y="2209025"/>
            <a:ext cx="392400" cy="68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triangle" w="med" len="med"/>
            <a:tailEnd type="triangl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cxnSp>
        <p:nvCxnSpPr>
          <p:cNvPr id="341" name="Google Shape;341;p46"/>
          <p:cNvCxnSpPr>
            <a:stCxn id="335" idx="3"/>
            <a:endCxn id="334" idx="1"/>
          </p:cNvCxnSpPr>
          <p:nvPr/>
        </p:nvCxnSpPr>
        <p:spPr>
          <a:xfrm rot="10800000" flipH="1">
            <a:off x="6535762" y="2895530"/>
            <a:ext cx="410100" cy="68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triangle" w="med" len="med"/>
            <a:tailEnd type="triangl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sp>
        <p:nvSpPr>
          <p:cNvPr id="342" name="Google Shape;342;p46"/>
          <p:cNvSpPr/>
          <p:nvPr/>
        </p:nvSpPr>
        <p:spPr>
          <a:xfrm>
            <a:off x="4773650" y="2667715"/>
            <a:ext cx="321900" cy="2085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9900"/>
          </a:solidFill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47"/>
          <p:cNvSpPr txBox="1">
            <a:spLocks noGrp="1"/>
          </p:cNvSpPr>
          <p:nvPr>
            <p:ph type="title"/>
          </p:nvPr>
        </p:nvSpPr>
        <p:spPr>
          <a:xfrm>
            <a:off x="387900" y="1152450"/>
            <a:ext cx="8368200" cy="15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First Program</a:t>
            </a:r>
            <a:endParaRPr sz="8200"/>
          </a:p>
        </p:txBody>
      </p:sp>
      <p:sp>
        <p:nvSpPr>
          <p:cNvPr id="348" name="Google Shape;348;p47"/>
          <p:cNvSpPr txBox="1">
            <a:spLocks noGrp="1"/>
          </p:cNvSpPr>
          <p:nvPr>
            <p:ph type="body" idx="1"/>
          </p:nvPr>
        </p:nvSpPr>
        <p:spPr>
          <a:xfrm>
            <a:off x="387900" y="2919450"/>
            <a:ext cx="8368200" cy="107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“Hello World!”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48"/>
          <p:cNvSpPr txBox="1">
            <a:spLocks noGrp="1"/>
          </p:cNvSpPr>
          <p:nvPr>
            <p:ph type="title"/>
          </p:nvPr>
        </p:nvSpPr>
        <p:spPr>
          <a:xfrm>
            <a:off x="471488" y="205383"/>
            <a:ext cx="5915025" cy="745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/>
              <a:t>Our First Program</a:t>
            </a:r>
            <a:endParaRPr/>
          </a:p>
        </p:txBody>
      </p:sp>
      <p:sp>
        <p:nvSpPr>
          <p:cNvPr id="354" name="Google Shape;354;p48"/>
          <p:cNvSpPr txBox="1"/>
          <p:nvPr/>
        </p:nvSpPr>
        <p:spPr>
          <a:xfrm>
            <a:off x="636875" y="1340775"/>
            <a:ext cx="5741400" cy="1577700"/>
          </a:xfrm>
          <a:prstGeom prst="rect">
            <a:avLst/>
          </a:prstGeom>
          <a:solidFill>
            <a:srgbClr val="E6E6E6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68575" tIns="34275" rIns="68575" bIns="34275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# Receives your name from the input, </a:t>
            </a:r>
            <a:endParaRPr sz="1400" b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# Then stores it in the memory (with the label 'your_name')</a:t>
            </a:r>
            <a:endParaRPr sz="1400" b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your_name</a:t>
            </a:r>
            <a:r>
              <a:rPr lang="en" sz="14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" sz="1400" b="0">
                <a:solidFill>
                  <a:srgbClr val="795E26"/>
                </a:solidFill>
                <a:latin typeface="Consolas"/>
                <a:ea typeface="Consolas"/>
                <a:cs typeface="Consolas"/>
                <a:sym typeface="Consolas"/>
              </a:rPr>
              <a:t>input</a:t>
            </a:r>
            <a:r>
              <a:rPr lang="en" sz="14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# The processor adds "Hello " in front of your name</a:t>
            </a:r>
            <a:endParaRPr sz="1400" b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# Finally, the processor sends the result to the output</a:t>
            </a:r>
            <a:endParaRPr sz="1400" b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>
                <a:solidFill>
                  <a:srgbClr val="795E26"/>
                </a:solidFill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4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400" b="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"Hello "</a:t>
            </a:r>
            <a:r>
              <a:rPr lang="en" sz="14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+ </a:t>
            </a:r>
            <a:r>
              <a:rPr lang="en" sz="1400" b="0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your_name</a:t>
            </a:r>
            <a:r>
              <a:rPr lang="en" sz="14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100"/>
          </a:p>
        </p:txBody>
      </p:sp>
      <p:sp>
        <p:nvSpPr>
          <p:cNvPr id="355" name="Google Shape;355;p48"/>
          <p:cNvSpPr txBox="1"/>
          <p:nvPr/>
        </p:nvSpPr>
        <p:spPr>
          <a:xfrm>
            <a:off x="6822649" y="2322178"/>
            <a:ext cx="1692600" cy="9312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Processor</a:t>
            </a:r>
            <a:endParaRPr sz="14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Store in memory “</a:t>
            </a:r>
            <a:r>
              <a:rPr lang="en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Michi</a:t>
            </a:r>
            <a:r>
              <a:rPr lang="en" sz="1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” with the label “your_name”</a:t>
            </a:r>
            <a:endParaRPr sz="1100"/>
          </a:p>
        </p:txBody>
      </p:sp>
      <p:sp>
        <p:nvSpPr>
          <p:cNvPr id="356" name="Google Shape;356;p48"/>
          <p:cNvSpPr txBox="1"/>
          <p:nvPr/>
        </p:nvSpPr>
        <p:spPr>
          <a:xfrm>
            <a:off x="3525037" y="3008629"/>
            <a:ext cx="2845200" cy="11466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Memory</a:t>
            </a:r>
            <a:endParaRPr sz="1100">
              <a:solidFill>
                <a:schemeClr val="dk2"/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your_name = “</a:t>
            </a:r>
            <a:r>
              <a:rPr lang="en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Michi</a:t>
            </a:r>
            <a:r>
              <a:rPr lang="en" sz="1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”</a:t>
            </a:r>
            <a:endParaRPr sz="110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7" name="Google Shape;357;p48"/>
          <p:cNvSpPr txBox="1"/>
          <p:nvPr/>
        </p:nvSpPr>
        <p:spPr>
          <a:xfrm>
            <a:off x="6822649" y="1185599"/>
            <a:ext cx="1692600" cy="7158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Input</a:t>
            </a:r>
            <a:br>
              <a:rPr lang="en" sz="1100"/>
            </a:b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Michi</a:t>
            </a:r>
            <a:endParaRPr sz="1100"/>
          </a:p>
        </p:txBody>
      </p:sp>
      <p:sp>
        <p:nvSpPr>
          <p:cNvPr id="358" name="Google Shape;358;p48"/>
          <p:cNvSpPr txBox="1"/>
          <p:nvPr/>
        </p:nvSpPr>
        <p:spPr>
          <a:xfrm>
            <a:off x="6822649" y="3874253"/>
            <a:ext cx="1692600" cy="7158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Output</a:t>
            </a:r>
            <a:endParaRPr sz="1100">
              <a:solidFill>
                <a:schemeClr val="dk2"/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59" name="Google Shape;359;p48"/>
          <p:cNvCxnSpPr>
            <a:stCxn id="357" idx="2"/>
            <a:endCxn id="355" idx="0"/>
          </p:cNvCxnSpPr>
          <p:nvPr/>
        </p:nvCxnSpPr>
        <p:spPr>
          <a:xfrm>
            <a:off x="7668950" y="1901399"/>
            <a:ext cx="0" cy="420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cxnSp>
        <p:nvCxnSpPr>
          <p:cNvPr id="360" name="Google Shape;360;p48"/>
          <p:cNvCxnSpPr>
            <a:stCxn id="355" idx="2"/>
            <a:endCxn id="358" idx="0"/>
          </p:cNvCxnSpPr>
          <p:nvPr/>
        </p:nvCxnSpPr>
        <p:spPr>
          <a:xfrm>
            <a:off x="7668950" y="3253378"/>
            <a:ext cx="0" cy="621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cxnSp>
        <p:nvCxnSpPr>
          <p:cNvPr id="361" name="Google Shape;361;p48"/>
          <p:cNvCxnSpPr>
            <a:stCxn id="354" idx="3"/>
            <a:endCxn id="355" idx="1"/>
          </p:cNvCxnSpPr>
          <p:nvPr/>
        </p:nvCxnSpPr>
        <p:spPr>
          <a:xfrm>
            <a:off x="6378275" y="2129625"/>
            <a:ext cx="444300" cy="658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triangle" w="med" len="med"/>
            <a:tailEnd type="triangl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cxnSp>
        <p:nvCxnSpPr>
          <p:cNvPr id="362" name="Google Shape;362;p48"/>
          <p:cNvCxnSpPr>
            <a:stCxn id="356" idx="3"/>
            <a:endCxn id="355" idx="1"/>
          </p:cNvCxnSpPr>
          <p:nvPr/>
        </p:nvCxnSpPr>
        <p:spPr>
          <a:xfrm rot="10800000" flipH="1">
            <a:off x="6370237" y="2787829"/>
            <a:ext cx="452400" cy="794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triangle" w="med" len="med"/>
            <a:tailEnd type="triangl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sp>
        <p:nvSpPr>
          <p:cNvPr id="363" name="Google Shape;363;p48"/>
          <p:cNvSpPr/>
          <p:nvPr/>
        </p:nvSpPr>
        <p:spPr>
          <a:xfrm>
            <a:off x="366844" y="2042559"/>
            <a:ext cx="321900" cy="2085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9900"/>
          </a:solidFill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4" name="Google Shape;364;p48"/>
          <p:cNvSpPr txBox="1">
            <a:spLocks noGrp="1"/>
          </p:cNvSpPr>
          <p:nvPr>
            <p:ph type="body" idx="1"/>
          </p:nvPr>
        </p:nvSpPr>
        <p:spPr>
          <a:xfrm>
            <a:off x="628650" y="3008629"/>
            <a:ext cx="2636828" cy="10496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en" sz="1100"/>
              <a:t>Note: The lines of code that start with a ‘#’ sign called comments.</a:t>
            </a:r>
            <a:endParaRPr sz="1100"/>
          </a:p>
          <a:p>
            <a:pPr marL="0" lvl="0" indent="0" algn="l" rtl="0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2100"/>
              <a:buNone/>
            </a:pPr>
            <a:r>
              <a:rPr lang="en" sz="1100"/>
              <a:t>They are just for us, the computer ignores them! </a:t>
            </a:r>
            <a:endParaRPr sz="11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9"/>
          <p:cNvSpPr txBox="1">
            <a:spLocks noGrp="1"/>
          </p:cNvSpPr>
          <p:nvPr>
            <p:ph type="title"/>
          </p:nvPr>
        </p:nvSpPr>
        <p:spPr>
          <a:xfrm>
            <a:off x="471488" y="205383"/>
            <a:ext cx="5915100" cy="74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/>
              <a:t>Our First Program</a:t>
            </a:r>
            <a:endParaRPr/>
          </a:p>
        </p:txBody>
      </p:sp>
      <p:sp>
        <p:nvSpPr>
          <p:cNvPr id="370" name="Google Shape;370;p49"/>
          <p:cNvSpPr txBox="1"/>
          <p:nvPr/>
        </p:nvSpPr>
        <p:spPr>
          <a:xfrm>
            <a:off x="636875" y="1340775"/>
            <a:ext cx="5741400" cy="1577700"/>
          </a:xfrm>
          <a:prstGeom prst="rect">
            <a:avLst/>
          </a:prstGeom>
          <a:solidFill>
            <a:srgbClr val="E6E6E6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68575" tIns="34275" rIns="68575" bIns="34275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# Receives your name from the input, </a:t>
            </a:r>
            <a:endParaRPr sz="1400" b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# Then stores it in the memory (with the label 'your_name')</a:t>
            </a:r>
            <a:endParaRPr sz="1400" b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your_name</a:t>
            </a:r>
            <a:r>
              <a:rPr lang="en" sz="14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" sz="1400" b="0">
                <a:solidFill>
                  <a:srgbClr val="795E26"/>
                </a:solidFill>
                <a:latin typeface="Consolas"/>
                <a:ea typeface="Consolas"/>
                <a:cs typeface="Consolas"/>
                <a:sym typeface="Consolas"/>
              </a:rPr>
              <a:t>input</a:t>
            </a:r>
            <a:r>
              <a:rPr lang="en" sz="14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# The processor adds "Hello " in front of your name</a:t>
            </a:r>
            <a:endParaRPr sz="1400" b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# Finally, the processor sends the result to the output</a:t>
            </a:r>
            <a:endParaRPr sz="1400" b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>
                <a:solidFill>
                  <a:srgbClr val="795E26"/>
                </a:solidFill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4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400" b="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"Hello "</a:t>
            </a:r>
            <a:r>
              <a:rPr lang="en" sz="14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+ </a:t>
            </a:r>
            <a:r>
              <a:rPr lang="en" sz="1400" b="0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your_name</a:t>
            </a:r>
            <a:r>
              <a:rPr lang="en" sz="14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100"/>
          </a:p>
        </p:txBody>
      </p:sp>
      <p:sp>
        <p:nvSpPr>
          <p:cNvPr id="371" name="Google Shape;371;p49"/>
          <p:cNvSpPr txBox="1"/>
          <p:nvPr/>
        </p:nvSpPr>
        <p:spPr>
          <a:xfrm>
            <a:off x="6822649" y="2322178"/>
            <a:ext cx="1692600" cy="9312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Processor</a:t>
            </a:r>
            <a:endParaRPr sz="14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Calculate “Hello” + your_name =</a:t>
            </a:r>
            <a:endParaRPr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“Hello Michi”</a:t>
            </a:r>
            <a:endParaRPr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2" name="Google Shape;372;p49"/>
          <p:cNvSpPr txBox="1"/>
          <p:nvPr/>
        </p:nvSpPr>
        <p:spPr>
          <a:xfrm>
            <a:off x="3525037" y="3008629"/>
            <a:ext cx="2845200" cy="11466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Memory</a:t>
            </a:r>
            <a:endParaRPr sz="1100">
              <a:solidFill>
                <a:schemeClr val="dk2"/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your_name = “</a:t>
            </a:r>
            <a:r>
              <a:rPr lang="en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Michi</a:t>
            </a:r>
            <a:r>
              <a:rPr lang="en" sz="1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”</a:t>
            </a:r>
            <a:endParaRPr sz="110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3" name="Google Shape;373;p49"/>
          <p:cNvSpPr txBox="1"/>
          <p:nvPr/>
        </p:nvSpPr>
        <p:spPr>
          <a:xfrm>
            <a:off x="6822649" y="1185599"/>
            <a:ext cx="1692600" cy="7158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Input</a:t>
            </a:r>
            <a:br>
              <a:rPr lang="en" sz="1100"/>
            </a:b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Michi</a:t>
            </a:r>
            <a:endParaRPr sz="1100"/>
          </a:p>
        </p:txBody>
      </p:sp>
      <p:sp>
        <p:nvSpPr>
          <p:cNvPr id="374" name="Google Shape;374;p49"/>
          <p:cNvSpPr txBox="1"/>
          <p:nvPr/>
        </p:nvSpPr>
        <p:spPr>
          <a:xfrm>
            <a:off x="6822649" y="3874253"/>
            <a:ext cx="1692600" cy="7158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Output</a:t>
            </a:r>
            <a:endParaRPr sz="1100">
              <a:solidFill>
                <a:schemeClr val="dk2"/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“Hello Michi”</a:t>
            </a:r>
            <a:endParaRPr sz="14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75" name="Google Shape;375;p49"/>
          <p:cNvCxnSpPr>
            <a:stCxn id="373" idx="2"/>
            <a:endCxn id="371" idx="0"/>
          </p:cNvCxnSpPr>
          <p:nvPr/>
        </p:nvCxnSpPr>
        <p:spPr>
          <a:xfrm>
            <a:off x="7668950" y="1901399"/>
            <a:ext cx="0" cy="420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cxnSp>
        <p:nvCxnSpPr>
          <p:cNvPr id="376" name="Google Shape;376;p49"/>
          <p:cNvCxnSpPr>
            <a:stCxn id="371" idx="2"/>
            <a:endCxn id="374" idx="0"/>
          </p:cNvCxnSpPr>
          <p:nvPr/>
        </p:nvCxnSpPr>
        <p:spPr>
          <a:xfrm>
            <a:off x="7668950" y="3253378"/>
            <a:ext cx="0" cy="621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cxnSp>
        <p:nvCxnSpPr>
          <p:cNvPr id="377" name="Google Shape;377;p49"/>
          <p:cNvCxnSpPr>
            <a:stCxn id="370" idx="3"/>
            <a:endCxn id="371" idx="1"/>
          </p:cNvCxnSpPr>
          <p:nvPr/>
        </p:nvCxnSpPr>
        <p:spPr>
          <a:xfrm>
            <a:off x="6378275" y="2129625"/>
            <a:ext cx="444300" cy="658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triangle" w="med" len="med"/>
            <a:tailEnd type="triangl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cxnSp>
        <p:nvCxnSpPr>
          <p:cNvPr id="378" name="Google Shape;378;p49"/>
          <p:cNvCxnSpPr>
            <a:stCxn id="372" idx="3"/>
            <a:endCxn id="371" idx="1"/>
          </p:cNvCxnSpPr>
          <p:nvPr/>
        </p:nvCxnSpPr>
        <p:spPr>
          <a:xfrm rot="10800000" flipH="1">
            <a:off x="6370237" y="2787829"/>
            <a:ext cx="452400" cy="794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triangle" w="med" len="med"/>
            <a:tailEnd type="triangl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sp>
        <p:nvSpPr>
          <p:cNvPr id="379" name="Google Shape;379;p49"/>
          <p:cNvSpPr/>
          <p:nvPr/>
        </p:nvSpPr>
        <p:spPr>
          <a:xfrm>
            <a:off x="362569" y="2687034"/>
            <a:ext cx="321900" cy="2085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9900"/>
          </a:solidFill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0" name="Google Shape;380;p49"/>
          <p:cNvSpPr txBox="1">
            <a:spLocks noGrp="1"/>
          </p:cNvSpPr>
          <p:nvPr>
            <p:ph type="body" idx="1"/>
          </p:nvPr>
        </p:nvSpPr>
        <p:spPr>
          <a:xfrm>
            <a:off x="628650" y="3008629"/>
            <a:ext cx="2636700" cy="10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en" sz="1100"/>
              <a:t>Note: The lines of code that start with a ‘#’ sign called comments.</a:t>
            </a:r>
            <a:endParaRPr sz="1100"/>
          </a:p>
          <a:p>
            <a:pPr marL="0" lvl="0" indent="0" algn="l" rtl="0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2100"/>
              <a:buNone/>
            </a:pPr>
            <a:r>
              <a:rPr lang="en" sz="1100"/>
              <a:t>They are just for us, the computer ignores them! </a:t>
            </a:r>
            <a:endParaRPr sz="11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50"/>
          <p:cNvSpPr txBox="1">
            <a:spLocks noGrp="1"/>
          </p:cNvSpPr>
          <p:nvPr>
            <p:ph type="title"/>
          </p:nvPr>
        </p:nvSpPr>
        <p:spPr>
          <a:xfrm>
            <a:off x="387900" y="1152450"/>
            <a:ext cx="8368200" cy="15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Run Code</a:t>
            </a:r>
            <a:endParaRPr sz="8200"/>
          </a:p>
        </p:txBody>
      </p:sp>
      <p:sp>
        <p:nvSpPr>
          <p:cNvPr id="386" name="Google Shape;386;p50"/>
          <p:cNvSpPr txBox="1">
            <a:spLocks noGrp="1"/>
          </p:cNvSpPr>
          <p:nvPr>
            <p:ph type="body" idx="1"/>
          </p:nvPr>
        </p:nvSpPr>
        <p:spPr>
          <a:xfrm>
            <a:off x="387900" y="2919450"/>
            <a:ext cx="8368200" cy="107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On the course website we have some programs to interact with!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51"/>
          <p:cNvSpPr txBox="1">
            <a:spLocks noGrp="1"/>
          </p:cNvSpPr>
          <p:nvPr>
            <p:ph type="title"/>
          </p:nvPr>
        </p:nvSpPr>
        <p:spPr>
          <a:xfrm>
            <a:off x="3879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 sz="3200"/>
              <a:t>Activity</a:t>
            </a:r>
            <a:endParaRPr sz="3200"/>
          </a:p>
        </p:txBody>
      </p:sp>
      <p:sp>
        <p:nvSpPr>
          <p:cNvPr id="392" name="Google Shape;392;p51"/>
          <p:cNvSpPr txBox="1">
            <a:spLocks noGrp="1"/>
          </p:cNvSpPr>
          <p:nvPr>
            <p:ph type="body" idx="1"/>
          </p:nvPr>
        </p:nvSpPr>
        <p:spPr>
          <a:xfrm>
            <a:off x="387900" y="1594025"/>
            <a:ext cx="4546800" cy="26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There are some python examples on the website, take a look and play around with them!	</a:t>
            </a:r>
            <a:endParaRPr sz="240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pic>
        <p:nvPicPr>
          <p:cNvPr id="393" name="Google Shape;393;p51" descr="A person holding a light bulb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66849" y="414338"/>
            <a:ext cx="3374707" cy="42183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52"/>
          <p:cNvSpPr txBox="1">
            <a:spLocks noGrp="1"/>
          </p:cNvSpPr>
          <p:nvPr>
            <p:ph type="body" idx="1"/>
          </p:nvPr>
        </p:nvSpPr>
        <p:spPr>
          <a:xfrm>
            <a:off x="319500" y="3998150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We like to have a bit at the end that recaps the lesson, and gives you </a:t>
            </a:r>
            <a:endParaRPr/>
          </a:p>
        </p:txBody>
      </p:sp>
      <p:sp>
        <p:nvSpPr>
          <p:cNvPr id="399" name="Google Shape;399;p52"/>
          <p:cNvSpPr txBox="1">
            <a:spLocks noGrp="1"/>
          </p:cNvSpPr>
          <p:nvPr>
            <p:ph type="title"/>
          </p:nvPr>
        </p:nvSpPr>
        <p:spPr>
          <a:xfrm>
            <a:off x="319500" y="3119250"/>
            <a:ext cx="7655400" cy="85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Recap + Closing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53"/>
          <p:cNvSpPr txBox="1">
            <a:spLocks noGrp="1"/>
          </p:cNvSpPr>
          <p:nvPr>
            <p:ph type="title"/>
          </p:nvPr>
        </p:nvSpPr>
        <p:spPr>
          <a:xfrm>
            <a:off x="471488" y="282658"/>
            <a:ext cx="5915100" cy="74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/>
              <a:t>What did we learn?</a:t>
            </a:r>
            <a:endParaRPr/>
          </a:p>
        </p:txBody>
      </p:sp>
      <p:grpSp>
        <p:nvGrpSpPr>
          <p:cNvPr id="405" name="Google Shape;405;p53"/>
          <p:cNvGrpSpPr/>
          <p:nvPr/>
        </p:nvGrpSpPr>
        <p:grpSpPr>
          <a:xfrm>
            <a:off x="628650" y="1369617"/>
            <a:ext cx="7886700" cy="3262706"/>
            <a:chOff x="0" y="531"/>
            <a:chExt cx="10515600" cy="4350274"/>
          </a:xfrm>
        </p:grpSpPr>
        <p:sp>
          <p:nvSpPr>
            <p:cNvPr id="406" name="Google Shape;406;p53"/>
            <p:cNvSpPr/>
            <p:nvPr/>
          </p:nvSpPr>
          <p:spPr>
            <a:xfrm>
              <a:off x="0" y="531"/>
              <a:ext cx="10515600" cy="1242935"/>
            </a:xfrm>
            <a:prstGeom prst="roundRect">
              <a:avLst>
                <a:gd name="adj" fmla="val 10000"/>
              </a:avLst>
            </a:prstGeom>
            <a:solidFill>
              <a:srgbClr val="FF9900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53"/>
            <p:cNvSpPr/>
            <p:nvPr/>
          </p:nvSpPr>
          <p:spPr>
            <a:xfrm>
              <a:off x="375988" y="280191"/>
              <a:ext cx="683614" cy="683614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53"/>
            <p:cNvSpPr/>
            <p:nvPr/>
          </p:nvSpPr>
          <p:spPr>
            <a:xfrm>
              <a:off x="1435590" y="531"/>
              <a:ext cx="4732020" cy="12429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53"/>
            <p:cNvSpPr txBox="1"/>
            <p:nvPr/>
          </p:nvSpPr>
          <p:spPr>
            <a:xfrm>
              <a:off x="1435590" y="531"/>
              <a:ext cx="4732020" cy="12429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8650" tIns="98650" rIns="98650" bIns="986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900"/>
                <a:buFont typeface="Calibri"/>
                <a:buNone/>
              </a:pPr>
              <a:r>
                <a:rPr lang="en" sz="1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What is CICS 110, and who we are</a:t>
              </a:r>
              <a:endParaRPr sz="1100"/>
            </a:p>
          </p:txBody>
        </p:sp>
        <p:sp>
          <p:nvSpPr>
            <p:cNvPr id="410" name="Google Shape;410;p53"/>
            <p:cNvSpPr/>
            <p:nvPr/>
          </p:nvSpPr>
          <p:spPr>
            <a:xfrm>
              <a:off x="6167610" y="531"/>
              <a:ext cx="4347989" cy="12429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53"/>
            <p:cNvSpPr txBox="1"/>
            <p:nvPr/>
          </p:nvSpPr>
          <p:spPr>
            <a:xfrm>
              <a:off x="6167610" y="531"/>
              <a:ext cx="4347989" cy="12429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8650" tIns="98650" rIns="98650" bIns="986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alibri"/>
                <a:buNone/>
              </a:pPr>
              <a:r>
                <a:rPr lang="en" sz="11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Learning the basics of programming</a:t>
              </a:r>
              <a:endParaRPr sz="1100"/>
            </a:p>
          </p:txBody>
        </p:sp>
        <p:sp>
          <p:nvSpPr>
            <p:cNvPr id="412" name="Google Shape;412;p53"/>
            <p:cNvSpPr/>
            <p:nvPr/>
          </p:nvSpPr>
          <p:spPr>
            <a:xfrm>
              <a:off x="0" y="1554201"/>
              <a:ext cx="10515600" cy="1242935"/>
            </a:xfrm>
            <a:prstGeom prst="roundRect">
              <a:avLst>
                <a:gd name="adj" fmla="val 10000"/>
              </a:avLst>
            </a:prstGeom>
            <a:solidFill>
              <a:srgbClr val="B45F06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53"/>
            <p:cNvSpPr/>
            <p:nvPr/>
          </p:nvSpPr>
          <p:spPr>
            <a:xfrm>
              <a:off x="375988" y="1833861"/>
              <a:ext cx="683614" cy="683614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53"/>
            <p:cNvSpPr/>
            <p:nvPr/>
          </p:nvSpPr>
          <p:spPr>
            <a:xfrm>
              <a:off x="1435590" y="1554201"/>
              <a:ext cx="4732020" cy="12429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53"/>
            <p:cNvSpPr txBox="1"/>
            <p:nvPr/>
          </p:nvSpPr>
          <p:spPr>
            <a:xfrm>
              <a:off x="1435590" y="1554201"/>
              <a:ext cx="4732020" cy="12429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8650" tIns="98650" rIns="98650" bIns="986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900"/>
                <a:buFont typeface="Calibri"/>
                <a:buNone/>
              </a:pPr>
              <a:r>
                <a:rPr lang="en" sz="1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What is a computer, and how does it work</a:t>
              </a:r>
              <a:endParaRPr sz="1100"/>
            </a:p>
          </p:txBody>
        </p:sp>
        <p:sp>
          <p:nvSpPr>
            <p:cNvPr id="416" name="Google Shape;416;p53"/>
            <p:cNvSpPr/>
            <p:nvPr/>
          </p:nvSpPr>
          <p:spPr>
            <a:xfrm>
              <a:off x="6167610" y="1554201"/>
              <a:ext cx="4347989" cy="12429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53"/>
            <p:cNvSpPr txBox="1"/>
            <p:nvPr/>
          </p:nvSpPr>
          <p:spPr>
            <a:xfrm>
              <a:off x="6167610" y="1554201"/>
              <a:ext cx="4347989" cy="12429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8650" tIns="98650" rIns="98650" bIns="986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alibri"/>
                <a:buNone/>
              </a:pPr>
              <a:r>
                <a:rPr lang="en" sz="11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Programs: lines of code that are run from top to bottom</a:t>
              </a:r>
              <a:endParaRPr sz="1100"/>
            </a:p>
            <a:p>
              <a:pPr marL="0" marR="0" lvl="0" indent="0" algn="l" rtl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alibri"/>
                <a:buNone/>
              </a:pPr>
              <a:r>
                <a:rPr lang="en" sz="11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Computer model: program, processor, input, output, and memory</a:t>
              </a:r>
              <a:endParaRPr sz="1100"/>
            </a:p>
          </p:txBody>
        </p:sp>
        <p:sp>
          <p:nvSpPr>
            <p:cNvPr id="418" name="Google Shape;418;p53"/>
            <p:cNvSpPr/>
            <p:nvPr/>
          </p:nvSpPr>
          <p:spPr>
            <a:xfrm>
              <a:off x="0" y="3107870"/>
              <a:ext cx="10515600" cy="1242935"/>
            </a:xfrm>
            <a:prstGeom prst="roundRect">
              <a:avLst>
                <a:gd name="adj" fmla="val 10000"/>
              </a:avLst>
            </a:prstGeom>
            <a:solidFill>
              <a:srgbClr val="783F04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53"/>
            <p:cNvSpPr/>
            <p:nvPr/>
          </p:nvSpPr>
          <p:spPr>
            <a:xfrm>
              <a:off x="375988" y="3387531"/>
              <a:ext cx="683614" cy="683614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53"/>
            <p:cNvSpPr/>
            <p:nvPr/>
          </p:nvSpPr>
          <p:spPr>
            <a:xfrm>
              <a:off x="1435590" y="3107870"/>
              <a:ext cx="4732020" cy="12429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53"/>
            <p:cNvSpPr txBox="1"/>
            <p:nvPr/>
          </p:nvSpPr>
          <p:spPr>
            <a:xfrm>
              <a:off x="1435590" y="3107870"/>
              <a:ext cx="4732020" cy="12429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8650" tIns="98650" rIns="98650" bIns="986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900"/>
                <a:buFont typeface="Calibri"/>
                <a:buNone/>
              </a:pPr>
              <a:r>
                <a:rPr lang="en" sz="1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Saw a first program</a:t>
              </a:r>
              <a:endParaRPr sz="1100"/>
            </a:p>
          </p:txBody>
        </p:sp>
        <p:sp>
          <p:nvSpPr>
            <p:cNvPr id="422" name="Google Shape;422;p53"/>
            <p:cNvSpPr/>
            <p:nvPr/>
          </p:nvSpPr>
          <p:spPr>
            <a:xfrm>
              <a:off x="6167610" y="3107870"/>
              <a:ext cx="4347989" cy="12429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53"/>
            <p:cNvSpPr txBox="1"/>
            <p:nvPr/>
          </p:nvSpPr>
          <p:spPr>
            <a:xfrm>
              <a:off x="6167610" y="3107870"/>
              <a:ext cx="4347989" cy="12429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8650" tIns="98650" rIns="98650" bIns="986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alibri"/>
                <a:buNone/>
              </a:pPr>
              <a:r>
                <a:rPr lang="en" sz="11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It said "Hello" to you!</a:t>
              </a:r>
              <a:endParaRPr sz="1100"/>
            </a:p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54"/>
          <p:cNvSpPr txBox="1">
            <a:spLocks noGrp="1"/>
          </p:cNvSpPr>
          <p:nvPr>
            <p:ph type="title"/>
          </p:nvPr>
        </p:nvSpPr>
        <p:spPr>
          <a:xfrm>
            <a:off x="387900" y="239600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 sz="2500"/>
              <a:t>Announcements</a:t>
            </a:r>
            <a:endParaRPr sz="2500"/>
          </a:p>
        </p:txBody>
      </p:sp>
      <p:sp>
        <p:nvSpPr>
          <p:cNvPr id="429" name="Google Shape;429;p54"/>
          <p:cNvSpPr txBox="1">
            <a:spLocks noGrp="1"/>
          </p:cNvSpPr>
          <p:nvPr>
            <p:ph type="body" idx="1"/>
          </p:nvPr>
        </p:nvSpPr>
        <p:spPr>
          <a:xfrm>
            <a:off x="387900" y="1116950"/>
            <a:ext cx="4194000" cy="3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45720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Welcome to the class!</a:t>
            </a:r>
            <a:endParaRPr sz="1400"/>
          </a:p>
          <a:p>
            <a:pPr marL="457200" lvl="0" indent="-330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Arial"/>
              <a:buChar char="●"/>
            </a:pPr>
            <a:r>
              <a:rPr lang="en" sz="1600" b="1">
                <a:solidFill>
                  <a:schemeClr val="accent6"/>
                </a:solidFill>
              </a:rPr>
              <a:t>Homework</a:t>
            </a:r>
            <a:endParaRPr sz="1600" b="1">
              <a:solidFill>
                <a:schemeClr val="accent6"/>
              </a:solidFill>
            </a:endParaRPr>
          </a:p>
          <a:p>
            <a:pPr marL="914400" lvl="1" indent="-3175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Sign up to:</a:t>
            </a:r>
            <a:endParaRPr/>
          </a:p>
          <a:p>
            <a:pPr marL="1371600" lvl="2" indent="-3365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Char char="■"/>
            </a:pPr>
            <a:r>
              <a:rPr lang="en"/>
              <a:t>Piazza (Questions), </a:t>
            </a:r>
            <a:endParaRPr/>
          </a:p>
          <a:p>
            <a:pPr marL="1371600" lvl="2" indent="-3365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Char char="■"/>
            </a:pPr>
            <a:r>
              <a:rPr lang="en"/>
              <a:t>Gradescope (Projects), </a:t>
            </a:r>
            <a:endParaRPr/>
          </a:p>
          <a:p>
            <a:pPr marL="1371600" lvl="2" indent="-3365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Char char="■"/>
            </a:pPr>
            <a:r>
              <a:rPr lang="en"/>
              <a:t>ZyBooks (Homework)</a:t>
            </a:r>
            <a:endParaRPr/>
          </a:p>
          <a:p>
            <a:pPr marL="914400" lvl="1" indent="-336550" algn="l" rtl="0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700"/>
              <a:buChar char="○"/>
            </a:pPr>
            <a:r>
              <a:rPr lang="en"/>
              <a:t>Due Friday (when you need to submit the first lab)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8"/>
          <p:cNvSpPr txBox="1">
            <a:spLocks noGrp="1"/>
          </p:cNvSpPr>
          <p:nvPr>
            <p:ph type="title"/>
          </p:nvPr>
        </p:nvSpPr>
        <p:spPr>
          <a:xfrm>
            <a:off x="387900" y="239600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 sz="2500"/>
              <a:t>Announcements</a:t>
            </a:r>
            <a:endParaRPr sz="2500"/>
          </a:p>
        </p:txBody>
      </p:sp>
      <p:sp>
        <p:nvSpPr>
          <p:cNvPr id="144" name="Google Shape;144;p28"/>
          <p:cNvSpPr txBox="1">
            <a:spLocks noGrp="1"/>
          </p:cNvSpPr>
          <p:nvPr>
            <p:ph type="body" idx="1"/>
          </p:nvPr>
        </p:nvSpPr>
        <p:spPr>
          <a:xfrm>
            <a:off x="387900" y="1116950"/>
            <a:ext cx="4194000" cy="3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45720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Welcome to the class!</a:t>
            </a:r>
            <a:endParaRPr sz="1400"/>
          </a:p>
          <a:p>
            <a:pPr marL="457200" lvl="0" indent="-330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Arial"/>
              <a:buChar char="●"/>
            </a:pPr>
            <a:r>
              <a:rPr lang="en" sz="1600" b="1">
                <a:solidFill>
                  <a:schemeClr val="accent6"/>
                </a:solidFill>
              </a:rPr>
              <a:t>Homework</a:t>
            </a:r>
            <a:endParaRPr sz="1600" b="1">
              <a:solidFill>
                <a:schemeClr val="accent6"/>
              </a:solidFill>
            </a:endParaRPr>
          </a:p>
          <a:p>
            <a:pPr marL="914400" lvl="1" indent="-3175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Sign up to:</a:t>
            </a:r>
            <a:endParaRPr/>
          </a:p>
          <a:p>
            <a:pPr marL="1371600" lvl="2" indent="-3365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Char char="■"/>
            </a:pPr>
            <a:r>
              <a:rPr lang="en"/>
              <a:t>Piazza (Questions), </a:t>
            </a:r>
            <a:endParaRPr/>
          </a:p>
          <a:p>
            <a:pPr marL="1371600" lvl="2" indent="-3365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Char char="■"/>
            </a:pPr>
            <a:r>
              <a:rPr lang="en"/>
              <a:t>Gradescope (Projects), </a:t>
            </a:r>
            <a:endParaRPr/>
          </a:p>
          <a:p>
            <a:pPr marL="1371600" lvl="2" indent="-3365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Char char="■"/>
            </a:pPr>
            <a:r>
              <a:rPr lang="en"/>
              <a:t>ZyBooks (Homework)</a:t>
            </a:r>
            <a:endParaRPr/>
          </a:p>
          <a:p>
            <a:pPr marL="914400" lvl="1" indent="-336550" algn="l" rtl="0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700"/>
              <a:buChar char="○"/>
            </a:pPr>
            <a:r>
              <a:rPr lang="en"/>
              <a:t>Due Friday (when you need to submit the first lab)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9"/>
          <p:cNvSpPr txBox="1">
            <a:spLocks noGrp="1"/>
          </p:cNvSpPr>
          <p:nvPr>
            <p:ph type="title"/>
          </p:nvPr>
        </p:nvSpPr>
        <p:spPr>
          <a:xfrm>
            <a:off x="387900" y="1152450"/>
            <a:ext cx="8368200" cy="15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200"/>
              <a:t>Introductions</a:t>
            </a:r>
            <a:endParaRPr sz="8200"/>
          </a:p>
        </p:txBody>
      </p:sp>
      <p:sp>
        <p:nvSpPr>
          <p:cNvPr id="150" name="Google Shape;150;p29"/>
          <p:cNvSpPr txBox="1">
            <a:spLocks noGrp="1"/>
          </p:cNvSpPr>
          <p:nvPr>
            <p:ph type="body" idx="1"/>
          </p:nvPr>
        </p:nvSpPr>
        <p:spPr>
          <a:xfrm>
            <a:off x="387900" y="2919450"/>
            <a:ext cx="8368200" cy="107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Getting to know the course staff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33850" y="246875"/>
            <a:ext cx="1855001" cy="2464327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56" name="Google Shape;156;p30"/>
          <p:cNvSpPr txBox="1">
            <a:spLocks noGrp="1"/>
          </p:cNvSpPr>
          <p:nvPr>
            <p:ph type="title"/>
          </p:nvPr>
        </p:nvSpPr>
        <p:spPr>
          <a:xfrm>
            <a:off x="387900" y="239600"/>
            <a:ext cx="8368200" cy="6861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Who am I?</a:t>
            </a:r>
            <a:endParaRPr/>
          </a:p>
        </p:txBody>
      </p:sp>
      <p:sp>
        <p:nvSpPr>
          <p:cNvPr id="157" name="Google Shape;157;p30"/>
          <p:cNvSpPr txBox="1">
            <a:spLocks noGrp="1"/>
          </p:cNvSpPr>
          <p:nvPr>
            <p:ph type="body" idx="1"/>
          </p:nvPr>
        </p:nvSpPr>
        <p:spPr>
          <a:xfrm>
            <a:off x="57800" y="1213475"/>
            <a:ext cx="5289300" cy="414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"/>
              <a:t>I graduated from UMass, completing my undergraduate and graduate work here!</a:t>
            </a:r>
            <a:endParaRPr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❖"/>
            </a:pPr>
            <a:r>
              <a:rPr lang="en"/>
              <a:t>Outside of teaching I work in Archaeology</a:t>
            </a:r>
            <a:endParaRPr/>
          </a:p>
          <a:p>
            <a:pPr marL="914400" lvl="1" indent="-330200" algn="l" rtl="0">
              <a:spcBef>
                <a:spcPts val="1000"/>
              </a:spcBef>
              <a:spcAft>
                <a:spcPts val="0"/>
              </a:spcAft>
              <a:buSzPts val="1600"/>
              <a:buChar char="➢"/>
            </a:pPr>
            <a:r>
              <a:rPr lang="en" sz="1600"/>
              <a:t>Mainly Etruscan and Early Roman</a:t>
            </a:r>
            <a:endParaRPr sz="1600"/>
          </a:p>
          <a:p>
            <a:pPr marL="914400" lvl="1" indent="-330200" algn="l" rtl="0">
              <a:spcBef>
                <a:spcPts val="1000"/>
              </a:spcBef>
              <a:spcAft>
                <a:spcPts val="0"/>
              </a:spcAft>
              <a:buSzPts val="1600"/>
              <a:buChar char="➢"/>
            </a:pPr>
            <a:r>
              <a:rPr lang="en" sz="1600"/>
              <a:t>My research focuses in Game Programming and designing museum displays </a:t>
            </a:r>
            <a:endParaRPr sz="1600"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❖"/>
            </a:pPr>
            <a:r>
              <a:rPr lang="en"/>
              <a:t>In my free time, I like to woodwork and carve</a:t>
            </a:r>
            <a:endParaRPr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❖"/>
            </a:pPr>
            <a:r>
              <a:rPr lang="en"/>
              <a:t>When addressing me, please just call me Cole</a:t>
            </a:r>
            <a:endParaRPr/>
          </a:p>
          <a:p>
            <a:pPr marL="914400" lvl="1" indent="-317500" algn="l" rtl="0">
              <a:spcBef>
                <a:spcPts val="1000"/>
              </a:spcBef>
              <a:spcAft>
                <a:spcPts val="1000"/>
              </a:spcAft>
              <a:buSzPts val="1400"/>
              <a:buChar char="➢"/>
            </a:pPr>
            <a:r>
              <a:rPr lang="en"/>
              <a:t>If that makes you very uncomfortable, you can call me Professor Cole (if you must)</a:t>
            </a:r>
            <a:endParaRPr/>
          </a:p>
        </p:txBody>
      </p:sp>
      <p:pic>
        <p:nvPicPr>
          <p:cNvPr id="158" name="Google Shape;158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10600" y="1366500"/>
            <a:ext cx="1969502" cy="13130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59" name="Google Shape;159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01274" y="2038475"/>
            <a:ext cx="2188150" cy="1458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60" name="Google Shape;160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50640" y="2950849"/>
            <a:ext cx="1290633" cy="171475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61" name="Google Shape;161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994664" y="3590249"/>
            <a:ext cx="1019051" cy="135802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1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420"/>
              <a:t>The rest of the Staff: </a:t>
            </a:r>
            <a:endParaRPr sz="342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420" u="sng">
                <a:solidFill>
                  <a:schemeClr val="hlink"/>
                </a:solidFill>
                <a:hlinkClick r:id="rId3"/>
              </a:rPr>
              <a:t>https://cics110.github.io/main/information/staff</a:t>
            </a:r>
            <a:endParaRPr sz="342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endParaRPr sz="342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endParaRPr sz="342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2"/>
          <p:cNvSpPr txBox="1">
            <a:spLocks noGrp="1"/>
          </p:cNvSpPr>
          <p:nvPr>
            <p:ph type="title"/>
          </p:nvPr>
        </p:nvSpPr>
        <p:spPr>
          <a:xfrm>
            <a:off x="387900" y="1152450"/>
            <a:ext cx="8368200" cy="15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Syllabus</a:t>
            </a:r>
            <a:endParaRPr sz="8200"/>
          </a:p>
        </p:txBody>
      </p:sp>
      <p:sp>
        <p:nvSpPr>
          <p:cNvPr id="172" name="Google Shape;172;p32"/>
          <p:cNvSpPr txBox="1">
            <a:spLocks noGrp="1"/>
          </p:cNvSpPr>
          <p:nvPr>
            <p:ph type="body" idx="1"/>
          </p:nvPr>
        </p:nvSpPr>
        <p:spPr>
          <a:xfrm>
            <a:off x="387900" y="2919450"/>
            <a:ext cx="8368200" cy="107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What is the course about?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3"/>
          <p:cNvSpPr txBox="1">
            <a:spLocks noGrp="1"/>
          </p:cNvSpPr>
          <p:nvPr>
            <p:ph type="title"/>
          </p:nvPr>
        </p:nvSpPr>
        <p:spPr>
          <a:xfrm>
            <a:off x="387900" y="239600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/>
              <a:t>The Syllabus</a:t>
            </a:r>
            <a:endParaRPr/>
          </a:p>
        </p:txBody>
      </p:sp>
      <p:sp>
        <p:nvSpPr>
          <p:cNvPr id="178" name="Google Shape;178;p33"/>
          <p:cNvSpPr txBox="1">
            <a:spLocks noGrp="1"/>
          </p:cNvSpPr>
          <p:nvPr>
            <p:ph type="body" idx="1"/>
          </p:nvPr>
        </p:nvSpPr>
        <p:spPr>
          <a:xfrm>
            <a:off x="387900" y="1116950"/>
            <a:ext cx="4721100" cy="3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" sz="2400"/>
              <a:t>We’ll go through this together.</a:t>
            </a:r>
            <a:endParaRPr sz="240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40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" sz="2400"/>
              <a:t>The syllabus can be found on the website.</a:t>
            </a:r>
            <a:endParaRPr sz="1100"/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400"/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1200"/>
              </a:spcAft>
              <a:buClr>
                <a:schemeClr val="dk1"/>
              </a:buClr>
              <a:buSzPts val="2400"/>
              <a:buNone/>
            </a:pPr>
            <a:r>
              <a:rPr lang="en" sz="2400"/>
              <a:t>Link: </a:t>
            </a:r>
            <a:r>
              <a:rPr lang="en" sz="2400" u="sng">
                <a:solidFill>
                  <a:srgbClr val="FF00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https://cics110.github.io/main/information/syllabus</a:t>
            </a:r>
            <a:endParaRPr sz="2400">
              <a:solidFill>
                <a:srgbClr val="FF0000"/>
              </a:solidFill>
            </a:endParaRPr>
          </a:p>
        </p:txBody>
      </p:sp>
      <p:pic>
        <p:nvPicPr>
          <p:cNvPr id="179" name="Google Shape;179;p33" descr="A person holding a light bulb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266849" y="414338"/>
            <a:ext cx="3374707" cy="421838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4"/>
          <p:cNvSpPr txBox="1">
            <a:spLocks noGrp="1"/>
          </p:cNvSpPr>
          <p:nvPr>
            <p:ph type="title"/>
          </p:nvPr>
        </p:nvSpPr>
        <p:spPr>
          <a:xfrm>
            <a:off x="387900" y="239600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 Important Tip</a:t>
            </a:r>
            <a:endParaRPr/>
          </a:p>
        </p:txBody>
      </p:sp>
      <p:sp>
        <p:nvSpPr>
          <p:cNvPr id="185" name="Google Shape;185;p34"/>
          <p:cNvSpPr txBox="1">
            <a:spLocks noGrp="1"/>
          </p:cNvSpPr>
          <p:nvPr>
            <p:ph type="body" idx="1"/>
          </p:nvPr>
        </p:nvSpPr>
        <p:spPr>
          <a:xfrm>
            <a:off x="387900" y="1098600"/>
            <a:ext cx="8368200" cy="378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course website has some useful guides to help you with the semester.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The best tip I can offer you right now is this: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	Computer Science has a </a:t>
            </a:r>
            <a:r>
              <a:rPr lang="en" b="1">
                <a:solidFill>
                  <a:schemeClr val="accent6"/>
                </a:solidFill>
              </a:rPr>
              <a:t>TON</a:t>
            </a:r>
            <a:r>
              <a:rPr lang="en">
                <a:solidFill>
                  <a:schemeClr val="accent6"/>
                </a:solidFill>
              </a:rPr>
              <a:t> </a:t>
            </a:r>
            <a:r>
              <a:rPr lang="en"/>
              <a:t>of vocabulary in it.</a:t>
            </a:r>
            <a:endParaRPr/>
          </a:p>
          <a:p>
            <a:pPr marL="457200" lvl="0" indent="45720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Some from math, science, linguistics, philosophy, and much of created exclusively for Computer Science.</a:t>
            </a:r>
            <a:endParaRPr/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300" b="1">
                <a:solidFill>
                  <a:schemeClr val="accent6"/>
                </a:solidFill>
              </a:rPr>
              <a:t>KEEP A VOCABULARY LIST WITH DEFINITIONS AND SYNONYMS</a:t>
            </a:r>
            <a:endParaRPr sz="2300" b="1">
              <a:solidFill>
                <a:schemeClr val="accent6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If I say something that sounds odd, write it down/ask me about it and I’m happy to explain it.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oles Marina">
  <a:themeElements>
    <a:clrScheme name="Marina">
      <a:dk1>
        <a:srgbClr val="FFFFFF"/>
      </a:dk1>
      <a:lt1>
        <a:srgbClr val="00517C"/>
      </a:lt1>
      <a:dk2>
        <a:srgbClr val="004065"/>
      </a:dk2>
      <a:lt2>
        <a:srgbClr val="CFD8DC"/>
      </a:lt2>
      <a:accent1>
        <a:srgbClr val="0277BD"/>
      </a:accent1>
      <a:accent2>
        <a:srgbClr val="558B2F"/>
      </a:accent2>
      <a:accent3>
        <a:srgbClr val="009688"/>
      </a:accent3>
      <a:accent4>
        <a:srgbClr val="039BE5"/>
      </a:accent4>
      <a:accent5>
        <a:srgbClr val="419E2F"/>
      </a:accent5>
      <a:accent6>
        <a:srgbClr val="FFEB38"/>
      </a:accent6>
      <a:hlink>
        <a:srgbClr val="FF9900"/>
      </a:hlink>
      <a:folHlink>
        <a:srgbClr val="8BC3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1534</Words>
  <Application>Microsoft Office PowerPoint</Application>
  <PresentationFormat>On-screen Show (16:9)</PresentationFormat>
  <Paragraphs>289</Paragraphs>
  <Slides>29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6" baseType="lpstr">
      <vt:lpstr>Consolas</vt:lpstr>
      <vt:lpstr>Calibri</vt:lpstr>
      <vt:lpstr>Roboto Slab</vt:lpstr>
      <vt:lpstr>Arial</vt:lpstr>
      <vt:lpstr>Roboto</vt:lpstr>
      <vt:lpstr>Century Gothic</vt:lpstr>
      <vt:lpstr>Coles Marina</vt:lpstr>
      <vt:lpstr>Welcome to CICS 110</vt:lpstr>
      <vt:lpstr>Learning Goals</vt:lpstr>
      <vt:lpstr>Announcements</vt:lpstr>
      <vt:lpstr>Introductions</vt:lpstr>
      <vt:lpstr>Who am I?</vt:lpstr>
      <vt:lpstr>The rest of the Staff:  https://cics110.github.io/main/information/staff  </vt:lpstr>
      <vt:lpstr>The Syllabus</vt:lpstr>
      <vt:lpstr>The Syllabus</vt:lpstr>
      <vt:lpstr>An Important Tip</vt:lpstr>
      <vt:lpstr>Computer Model</vt:lpstr>
      <vt:lpstr>What is a computer?</vt:lpstr>
      <vt:lpstr>What does a program look like?</vt:lpstr>
      <vt:lpstr>What Does a program look like?</vt:lpstr>
      <vt:lpstr>How does a computer work with a program?</vt:lpstr>
      <vt:lpstr>How does a computer work with a program?</vt:lpstr>
      <vt:lpstr>How does a computer work with a program?</vt:lpstr>
      <vt:lpstr>How does a computer work with a program?</vt:lpstr>
      <vt:lpstr>How does a computer work with a program?</vt:lpstr>
      <vt:lpstr>How does a computer work with a program?</vt:lpstr>
      <vt:lpstr>How does a computer work with a program?</vt:lpstr>
      <vt:lpstr>How does a computer work with a program?</vt:lpstr>
      <vt:lpstr>Our First Program</vt:lpstr>
      <vt:lpstr>Our First Program</vt:lpstr>
      <vt:lpstr>Our First Program</vt:lpstr>
      <vt:lpstr>Let’s Run Code</vt:lpstr>
      <vt:lpstr>Activity</vt:lpstr>
      <vt:lpstr>Recap + Closing</vt:lpstr>
      <vt:lpstr>What did we learn?</vt:lpstr>
      <vt:lpstr>Announcements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CICS 110</dc:title>
  <cp:lastModifiedBy>Cole Reilly</cp:lastModifiedBy>
  <cp:revision>1</cp:revision>
  <dcterms:modified xsi:type="dcterms:W3CDTF">2023-02-06T00:58:41Z</dcterms:modified>
</cp:coreProperties>
</file>